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nva Sans Bold" panose="020B0604020202020204" charset="0"/>
      <p:regular r:id="rId9"/>
    </p:embeddedFont>
    <p:embeddedFont>
      <p:font typeface="Gagalin" panose="020B0604020202020204" charset="0"/>
      <p:regular r:id="rId10"/>
    </p:embeddedFont>
    <p:embeddedFont>
      <p:font typeface="League Gothic" panose="020B0604020202020204" charset="0"/>
      <p:regular r:id="rId11"/>
    </p:embeddedFont>
    <p:embeddedFont>
      <p:font typeface="Public Sans" panose="020B0604020202020204" charset="0"/>
      <p:regular r:id="rId12"/>
    </p:embeddedFont>
    <p:embeddedFont>
      <p:font typeface="Public Sans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0BD4B-4CA9-42B4-AB3A-737E64D129F9}" v="1" dt="2024-09-11T19:31:55.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6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emeester Nichole" userId="9151c605-6551-4b99-ab47-68e67dd88999" providerId="ADAL" clId="{F020BD4B-4CA9-42B4-AB3A-737E64D129F9}"/>
    <pc:docChg chg="modSld">
      <pc:chgData name="Delemeester Nichole" userId="9151c605-6551-4b99-ab47-68e67dd88999" providerId="ADAL" clId="{F020BD4B-4CA9-42B4-AB3A-737E64D129F9}" dt="2024-09-11T19:32:36.363" v="19"/>
      <pc:docMkLst>
        <pc:docMk/>
      </pc:docMkLst>
      <pc:sldChg chg="modNotesTx">
        <pc:chgData name="Delemeester Nichole" userId="9151c605-6551-4b99-ab47-68e67dd88999" providerId="ADAL" clId="{F020BD4B-4CA9-42B4-AB3A-737E64D129F9}" dt="2024-09-11T19:31:30.199" v="6" actId="20577"/>
        <pc:sldMkLst>
          <pc:docMk/>
          <pc:sldMk cId="0" sldId="256"/>
        </pc:sldMkLst>
      </pc:sldChg>
      <pc:sldChg chg="modNotesTx">
        <pc:chgData name="Delemeester Nichole" userId="9151c605-6551-4b99-ab47-68e67dd88999" providerId="ADAL" clId="{F020BD4B-4CA9-42B4-AB3A-737E64D129F9}" dt="2024-09-11T19:31:38.911" v="7"/>
        <pc:sldMkLst>
          <pc:docMk/>
          <pc:sldMk cId="0" sldId="258"/>
        </pc:sldMkLst>
      </pc:sldChg>
      <pc:sldChg chg="modSp mod modNotesTx">
        <pc:chgData name="Delemeester Nichole" userId="9151c605-6551-4b99-ab47-68e67dd88999" providerId="ADAL" clId="{F020BD4B-4CA9-42B4-AB3A-737E64D129F9}" dt="2024-09-11T19:32:14.928" v="15"/>
        <pc:sldMkLst>
          <pc:docMk/>
          <pc:sldMk cId="0" sldId="259"/>
        </pc:sldMkLst>
        <pc:grpChg chg="mod">
          <ac:chgData name="Delemeester Nichole" userId="9151c605-6551-4b99-ab47-68e67dd88999" providerId="ADAL" clId="{F020BD4B-4CA9-42B4-AB3A-737E64D129F9}" dt="2024-09-11T19:31:58.070" v="10" actId="1076"/>
          <ac:grpSpMkLst>
            <pc:docMk/>
            <pc:sldMk cId="0" sldId="259"/>
            <ac:grpSpMk id="11" creationId="{00000000-0000-0000-0000-000000000000}"/>
          </ac:grpSpMkLst>
        </pc:grpChg>
      </pc:sldChg>
      <pc:sldChg chg="modNotesTx">
        <pc:chgData name="Delemeester Nichole" userId="9151c605-6551-4b99-ab47-68e67dd88999" providerId="ADAL" clId="{F020BD4B-4CA9-42B4-AB3A-737E64D129F9}" dt="2024-09-11T19:32:36.363" v="19"/>
        <pc:sldMkLst>
          <pc:docMk/>
          <pc:sldMk cId="0" sldId="260"/>
        </pc:sldMkLst>
      </pc:sldChg>
      <pc:sldChg chg="modSp mod">
        <pc:chgData name="Delemeester Nichole" userId="9151c605-6551-4b99-ab47-68e67dd88999" providerId="ADAL" clId="{F020BD4B-4CA9-42B4-AB3A-737E64D129F9}" dt="2024-09-11T18:55:59.759" v="3" actId="14100"/>
        <pc:sldMkLst>
          <pc:docMk/>
          <pc:sldMk cId="0" sldId="261"/>
        </pc:sldMkLst>
        <pc:grpChg chg="mod">
          <ac:chgData name="Delemeester Nichole" userId="9151c605-6551-4b99-ab47-68e67dd88999" providerId="ADAL" clId="{F020BD4B-4CA9-42B4-AB3A-737E64D129F9}" dt="2024-09-11T18:55:49.829" v="0" actId="14100"/>
          <ac:grpSpMkLst>
            <pc:docMk/>
            <pc:sldMk cId="0" sldId="261"/>
            <ac:grpSpMk id="2" creationId="{00000000-0000-0000-0000-000000000000}"/>
          </ac:grpSpMkLst>
        </pc:grpChg>
        <pc:grpChg chg="mod">
          <ac:chgData name="Delemeester Nichole" userId="9151c605-6551-4b99-ab47-68e67dd88999" providerId="ADAL" clId="{F020BD4B-4CA9-42B4-AB3A-737E64D129F9}" dt="2024-09-11T18:55:56.737" v="2" actId="14100"/>
          <ac:grpSpMkLst>
            <pc:docMk/>
            <pc:sldMk cId="0" sldId="261"/>
            <ac:grpSpMk id="5" creationId="{00000000-0000-0000-0000-000000000000}"/>
          </ac:grpSpMkLst>
        </pc:grpChg>
        <pc:grpChg chg="mod">
          <ac:chgData name="Delemeester Nichole" userId="9151c605-6551-4b99-ab47-68e67dd88999" providerId="ADAL" clId="{F020BD4B-4CA9-42B4-AB3A-737E64D129F9}" dt="2024-09-11T18:55:59.759" v="3" actId="14100"/>
          <ac:grpSpMkLst>
            <pc:docMk/>
            <pc:sldMk cId="0" sldId="261"/>
            <ac:grpSpMk id="1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year, we carefully review the allocation of IDEA funds to ensure they are used effectively to support students with disabilities. When our budget allows, we are pleased to provide both charter schools and our own schools with clerical hours to assist in the administration of special education services. However, in years when the funding is more limited, we prioritize ensuring that everyone receives supply money to directly support educational needs. We appreciate your understanding and commitment to making the most of the resources available to benefit 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Public Sans"/>
                <a:ea typeface="Public Sans"/>
                <a:cs typeface="Public Sans"/>
                <a:sym typeface="Public Sans"/>
              </a:rPr>
              <a:t>Supplies must be an </a:t>
            </a:r>
            <a:r>
              <a:rPr lang="en-US" sz="1200" b="1" dirty="0">
                <a:solidFill>
                  <a:srgbClr val="E4B123"/>
                </a:solidFill>
                <a:latin typeface="Public Sans Bold"/>
                <a:ea typeface="Public Sans Bold"/>
                <a:cs typeface="Public Sans Bold"/>
                <a:sym typeface="Public Sans Bold"/>
              </a:rPr>
              <a:t>excess cost</a:t>
            </a:r>
            <a:r>
              <a:rPr lang="en-US" sz="1200" dirty="0">
                <a:solidFill>
                  <a:srgbClr val="000000"/>
                </a:solidFill>
                <a:latin typeface="Public Sans"/>
                <a:ea typeface="Public Sans"/>
                <a:cs typeface="Public Sans"/>
                <a:sym typeface="Public Sans"/>
              </a:rPr>
              <a:t> of providing special education and related services. Excess costs are additional expenses the school incurs when educating students with disabilities, beyond what it spends on average for all students.</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6914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just">
              <a:lnSpc>
                <a:spcPts val="3640"/>
              </a:lnSpc>
            </a:pPr>
            <a:r>
              <a:rPr lang="en-US" sz="1200" dirty="0">
                <a:solidFill>
                  <a:srgbClr val="000000"/>
                </a:solidFill>
                <a:latin typeface="Public Sans"/>
                <a:ea typeface="Public Sans"/>
                <a:cs typeface="Public Sans"/>
                <a:sym typeface="Public Sans"/>
              </a:rPr>
              <a:t>Reasonable costs are expenses that a prudent person would consider sensible and appropriate under the circumstances.</a:t>
            </a:r>
          </a:p>
          <a:p>
            <a:pPr algn="just">
              <a:lnSpc>
                <a:spcPts val="3640"/>
              </a:lnSpc>
              <a:spcBef>
                <a:spcPct val="0"/>
              </a:spcBef>
            </a:pPr>
            <a:r>
              <a:rPr lang="en-US" sz="1200" dirty="0">
                <a:solidFill>
                  <a:srgbClr val="000000"/>
                </a:solidFill>
                <a:latin typeface="Public Sans"/>
                <a:ea typeface="Public Sans"/>
                <a:cs typeface="Public Sans"/>
                <a:sym typeface="Public Sans"/>
              </a:rPr>
              <a:t> </a:t>
            </a:r>
            <a:r>
              <a:rPr lang="en-US" sz="1200" b="1" dirty="0">
                <a:solidFill>
                  <a:srgbClr val="000000"/>
                </a:solidFill>
                <a:latin typeface="Public Sans Bold"/>
                <a:ea typeface="Public Sans Bold"/>
                <a:cs typeface="Public Sans Bold"/>
                <a:sym typeface="Public Sans Bold"/>
              </a:rPr>
              <a:t>“Would an average person think this is a sensible way to spend grant funds?”</a:t>
            </a:r>
          </a:p>
          <a:p>
            <a:pPr algn="just">
              <a:lnSpc>
                <a:spcPts val="3640"/>
              </a:lnSpc>
              <a:spcBef>
                <a:spcPct val="0"/>
              </a:spcBef>
            </a:pPr>
            <a:endParaRPr lang="en-US" sz="1200" b="1" dirty="0">
              <a:solidFill>
                <a:srgbClr val="000000"/>
              </a:solidFill>
              <a:latin typeface="Public Sans Bold"/>
              <a:ea typeface="Public Sans Bold"/>
              <a:cs typeface="Public Sans Bold"/>
              <a:sym typeface="Public Sans Bold"/>
            </a:endParaRPr>
          </a:p>
          <a:p>
            <a:pPr algn="just">
              <a:lnSpc>
                <a:spcPts val="3640"/>
              </a:lnSpc>
            </a:pPr>
            <a:r>
              <a:rPr lang="en-US" sz="1200" dirty="0">
                <a:solidFill>
                  <a:srgbClr val="000000"/>
                </a:solidFill>
                <a:latin typeface="Public Sans"/>
                <a:ea typeface="Public Sans"/>
                <a:cs typeface="Public Sans"/>
                <a:sym typeface="Public Sans"/>
              </a:rPr>
              <a:t>For a cost to be allocable, it must have a clear connection to the grant and contribute to its objectives. </a:t>
            </a:r>
          </a:p>
          <a:p>
            <a:pPr algn="l">
              <a:lnSpc>
                <a:spcPts val="3640"/>
              </a:lnSpc>
            </a:pPr>
            <a:r>
              <a:rPr lang="en-US" sz="1200" b="1" dirty="0">
                <a:solidFill>
                  <a:srgbClr val="000000"/>
                </a:solidFill>
                <a:latin typeface="Public Sans Bold"/>
                <a:ea typeface="Public Sans Bold"/>
                <a:cs typeface="Public Sans Bold"/>
                <a:sym typeface="Public Sans Bold"/>
              </a:rPr>
              <a:t>“Can the connection between this cost and the project's objectives be clearly demonstrated?”</a:t>
            </a:r>
          </a:p>
          <a:p>
            <a:pPr algn="just">
              <a:lnSpc>
                <a:spcPts val="3640"/>
              </a:lnSpc>
              <a:spcBef>
                <a:spcPct val="0"/>
              </a:spcBef>
            </a:pPr>
            <a:endParaRPr lang="en-US" sz="1200" b="1" dirty="0">
              <a:solidFill>
                <a:srgbClr val="000000"/>
              </a:solidFill>
              <a:latin typeface="Public Sans Bold"/>
              <a:ea typeface="Public Sans Bold"/>
              <a:cs typeface="Public Sans Bold"/>
              <a:sym typeface="Public Sans Bold"/>
            </a:endParaRPr>
          </a:p>
          <a:p>
            <a:pPr algn="just">
              <a:lnSpc>
                <a:spcPts val="3640"/>
              </a:lnSpc>
            </a:pPr>
            <a:r>
              <a:rPr lang="en-US" sz="1200" dirty="0">
                <a:solidFill>
                  <a:srgbClr val="000000"/>
                </a:solidFill>
                <a:latin typeface="Public Sans"/>
                <a:ea typeface="Public Sans"/>
                <a:cs typeface="Public Sans"/>
                <a:sym typeface="Public Sans"/>
              </a:rPr>
              <a:t>Necessary costs are expenses that are essential for achieving the goals of the grant project.</a:t>
            </a:r>
          </a:p>
          <a:p>
            <a:pPr algn="just">
              <a:lnSpc>
                <a:spcPts val="3640"/>
              </a:lnSpc>
            </a:pPr>
            <a:r>
              <a:rPr lang="en-US" sz="1200" dirty="0">
                <a:solidFill>
                  <a:srgbClr val="000000"/>
                </a:solidFill>
                <a:latin typeface="Public Sans"/>
                <a:ea typeface="Public Sans"/>
                <a:cs typeface="Public Sans"/>
                <a:sym typeface="Public Sans"/>
              </a:rPr>
              <a:t> </a:t>
            </a:r>
          </a:p>
          <a:p>
            <a:pPr algn="just">
              <a:lnSpc>
                <a:spcPts val="3640"/>
              </a:lnSpc>
              <a:spcBef>
                <a:spcPct val="0"/>
              </a:spcBef>
            </a:pPr>
            <a:r>
              <a:rPr lang="en-US" sz="1200" b="1" dirty="0">
                <a:solidFill>
                  <a:srgbClr val="000000"/>
                </a:solidFill>
                <a:latin typeface="Public Sans Bold"/>
                <a:ea typeface="Public Sans Bold"/>
                <a:cs typeface="Public Sans Bold"/>
                <a:sym typeface="Public Sans Bold"/>
              </a:rPr>
              <a:t>“Is this expense required to accomplish our grant objectives?”</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416292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604519" lvl="1" indent="-302260" algn="l">
              <a:lnSpc>
                <a:spcPts val="3919"/>
              </a:lnSpc>
              <a:buFont typeface="Arial"/>
              <a:buChar char="•"/>
            </a:pPr>
            <a:r>
              <a:rPr lang="en-US" sz="2799" dirty="0">
                <a:solidFill>
                  <a:srgbClr val="000000"/>
                </a:solidFill>
                <a:latin typeface="Public Sans"/>
                <a:ea typeface="Public Sans"/>
                <a:cs typeface="Public Sans"/>
                <a:sym typeface="Public Sans"/>
              </a:rPr>
              <a:t>Request a reimbursement online and submit your cover letter, spreadsheet, invoice, and proof of payment. </a:t>
            </a:r>
          </a:p>
          <a:p>
            <a:pPr algn="l">
              <a:lnSpc>
                <a:spcPts val="3919"/>
              </a:lnSpc>
            </a:pPr>
            <a:endParaRPr lang="en-US" sz="2799" dirty="0">
              <a:solidFill>
                <a:srgbClr val="000000"/>
              </a:solidFill>
              <a:latin typeface="Public Sans"/>
              <a:ea typeface="Public Sans"/>
              <a:cs typeface="Public Sans"/>
              <a:sym typeface="Public Sans"/>
            </a:endParaRPr>
          </a:p>
          <a:p>
            <a:pPr marL="604519" lvl="1" indent="-302260" algn="l">
              <a:lnSpc>
                <a:spcPts val="3919"/>
              </a:lnSpc>
              <a:buFont typeface="Arial"/>
              <a:buChar char="•"/>
            </a:pPr>
            <a:r>
              <a:rPr lang="en-US" sz="2799" dirty="0">
                <a:solidFill>
                  <a:srgbClr val="000000"/>
                </a:solidFill>
                <a:latin typeface="Public Sans"/>
                <a:ea typeface="Public Sans"/>
                <a:cs typeface="Public Sans"/>
                <a:sym typeface="Public Sans"/>
              </a:rPr>
              <a:t>You’ll receive an email once received.</a:t>
            </a:r>
          </a:p>
          <a:p>
            <a:pPr algn="l">
              <a:lnSpc>
                <a:spcPts val="3919"/>
              </a:lnSpc>
            </a:pPr>
            <a:endParaRPr lang="en-US" sz="2799" dirty="0">
              <a:solidFill>
                <a:srgbClr val="000000"/>
              </a:solidFill>
              <a:latin typeface="Public Sans"/>
              <a:ea typeface="Public Sans"/>
              <a:cs typeface="Public Sans"/>
              <a:sym typeface="Public Sans"/>
            </a:endParaRPr>
          </a:p>
          <a:p>
            <a:pPr marL="604519" lvl="1" indent="-302260" algn="l">
              <a:lnSpc>
                <a:spcPts val="3919"/>
              </a:lnSpc>
              <a:spcBef>
                <a:spcPct val="0"/>
              </a:spcBef>
              <a:buFont typeface="Arial"/>
              <a:buChar char="•"/>
            </a:pPr>
            <a:r>
              <a:rPr lang="en-US" sz="2799" dirty="0">
                <a:solidFill>
                  <a:srgbClr val="000000"/>
                </a:solidFill>
                <a:latin typeface="Public Sans"/>
                <a:ea typeface="Public Sans"/>
                <a:cs typeface="Public Sans"/>
                <a:sym typeface="Public Sans"/>
              </a:rPr>
              <a:t>Paperwork is processed &amp; reimbursement sent to school within two weeks.</a:t>
            </a:r>
          </a:p>
          <a:p>
            <a:pPr marL="604519" lvl="1" indent="-302260" algn="l">
              <a:lnSpc>
                <a:spcPts val="3919"/>
              </a:lnSpc>
              <a:spcBef>
                <a:spcPct val="0"/>
              </a:spcBef>
              <a:buFont typeface="Arial"/>
              <a:buChar char="•"/>
            </a:pPr>
            <a:endParaRPr lang="en-US" sz="2799" dirty="0">
              <a:solidFill>
                <a:srgbClr val="000000"/>
              </a:solidFill>
              <a:latin typeface="Public Sans"/>
              <a:ea typeface="Public Sans"/>
              <a:cs typeface="Public Sans"/>
              <a:sym typeface="Public Sans"/>
            </a:endParaRPr>
          </a:p>
          <a:p>
            <a:pPr marL="604519" marR="0" lvl="1" indent="-302260" algn="l" defTabSz="914400" rtl="0" eaLnBrk="1" fontAlgn="auto" latinLnBrk="0" hangingPunct="1">
              <a:lnSpc>
                <a:spcPts val="3919"/>
              </a:lnSpc>
              <a:spcBef>
                <a:spcPct val="0"/>
              </a:spcBef>
              <a:spcAft>
                <a:spcPts val="0"/>
              </a:spcAft>
              <a:buClrTx/>
              <a:buSzTx/>
              <a:buFont typeface="Arial"/>
              <a:buChar char="•"/>
              <a:tabLst/>
              <a:defRPr/>
            </a:pPr>
            <a:r>
              <a:rPr lang="en-US" sz="2800" b="1" dirty="0">
                <a:solidFill>
                  <a:srgbClr val="0C173C"/>
                </a:solidFill>
                <a:latin typeface="Canva Sans Bold"/>
                <a:ea typeface="Canva Sans Bold"/>
                <a:cs typeface="Canva Sans Bold"/>
                <a:sym typeface="Canva Sans Bold"/>
              </a:rPr>
              <a:t>www.pcsb.org/SpecialProjects</a:t>
            </a:r>
          </a:p>
          <a:p>
            <a:pPr marL="604519" lvl="1" indent="-302260" algn="l">
              <a:lnSpc>
                <a:spcPts val="3919"/>
              </a:lnSpc>
              <a:spcBef>
                <a:spcPct val="0"/>
              </a:spcBef>
              <a:buFont typeface="Arial"/>
              <a:buChar char="•"/>
            </a:pPr>
            <a:endParaRPr lang="en-US" sz="2799" dirty="0">
              <a:solidFill>
                <a:srgbClr val="000000"/>
              </a:solidFill>
              <a:latin typeface="Public Sans"/>
              <a:ea typeface="Public Sans"/>
              <a:cs typeface="Public Sans"/>
              <a:sym typeface="Public Sans"/>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28280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3583" y="3579461"/>
            <a:ext cx="9936643" cy="3151430"/>
          </a:xfrm>
          <a:prstGeom prst="rect">
            <a:avLst/>
          </a:prstGeom>
        </p:spPr>
        <p:txBody>
          <a:bodyPr lIns="0" tIns="0" rIns="0" bIns="0" rtlCol="0" anchor="t">
            <a:spAutoFit/>
          </a:bodyPr>
          <a:lstStyle/>
          <a:p>
            <a:pPr algn="ctr">
              <a:lnSpc>
                <a:spcPts val="12674"/>
              </a:lnSpc>
              <a:spcBef>
                <a:spcPct val="0"/>
              </a:spcBef>
            </a:pPr>
            <a:r>
              <a:rPr lang="en-US" sz="9052">
                <a:solidFill>
                  <a:srgbClr val="02385B"/>
                </a:solidFill>
                <a:latin typeface="League Gothic"/>
                <a:ea typeface="League Gothic"/>
                <a:cs typeface="League Gothic"/>
                <a:sym typeface="League Gothic"/>
              </a:rPr>
              <a:t>Individuals with Disabilities Education Act Grant</a:t>
            </a:r>
          </a:p>
        </p:txBody>
      </p:sp>
      <p:grpSp>
        <p:nvGrpSpPr>
          <p:cNvPr id="3" name="Group 3"/>
          <p:cNvGrpSpPr/>
          <p:nvPr/>
        </p:nvGrpSpPr>
        <p:grpSpPr>
          <a:xfrm>
            <a:off x="0" y="-47532"/>
            <a:ext cx="18060342" cy="533400"/>
            <a:chOff x="0" y="0"/>
            <a:chExt cx="4925012" cy="202394"/>
          </a:xfrm>
        </p:grpSpPr>
        <p:sp>
          <p:nvSpPr>
            <p:cNvPr id="4" name="Freeform 4"/>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E4B123"/>
            </a:solidFill>
          </p:spPr>
          <p:txBody>
            <a:bodyPr/>
            <a:lstStyle/>
            <a:p>
              <a:endParaRPr lang="en-US"/>
            </a:p>
          </p:txBody>
        </p:sp>
        <p:sp>
          <p:nvSpPr>
            <p:cNvPr id="5" name="TextBox 5"/>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05827" y="9801131"/>
            <a:ext cx="18493827" cy="768463"/>
            <a:chOff x="0" y="0"/>
            <a:chExt cx="4925012" cy="202394"/>
          </a:xfrm>
        </p:grpSpPr>
        <p:sp>
          <p:nvSpPr>
            <p:cNvPr id="7" name="Freeform 7"/>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8" name="TextBox 8"/>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0" y="477535"/>
            <a:ext cx="18060342" cy="1985277"/>
            <a:chOff x="0" y="0"/>
            <a:chExt cx="4925012" cy="522871"/>
          </a:xfrm>
        </p:grpSpPr>
        <p:sp>
          <p:nvSpPr>
            <p:cNvPr id="10" name="Freeform 10"/>
            <p:cNvSpPr/>
            <p:nvPr/>
          </p:nvSpPr>
          <p:spPr>
            <a:xfrm>
              <a:off x="0" y="0"/>
              <a:ext cx="4925011" cy="522871"/>
            </a:xfrm>
            <a:custGeom>
              <a:avLst/>
              <a:gdLst/>
              <a:ahLst/>
              <a:cxnLst/>
              <a:rect l="l" t="t" r="r" b="b"/>
              <a:pathLst>
                <a:path w="4925011" h="522871">
                  <a:moveTo>
                    <a:pt x="0" y="0"/>
                  </a:moveTo>
                  <a:lnTo>
                    <a:pt x="4925011" y="0"/>
                  </a:lnTo>
                  <a:lnTo>
                    <a:pt x="4925011" y="522871"/>
                  </a:lnTo>
                  <a:lnTo>
                    <a:pt x="0" y="522871"/>
                  </a:lnTo>
                  <a:close/>
                </a:path>
              </a:pathLst>
            </a:custGeom>
            <a:solidFill>
              <a:srgbClr val="0C173C"/>
            </a:solidFill>
          </p:spPr>
          <p:txBody>
            <a:bodyPr/>
            <a:lstStyle/>
            <a:p>
              <a:endParaRPr lang="en-US"/>
            </a:p>
          </p:txBody>
        </p:sp>
        <p:sp>
          <p:nvSpPr>
            <p:cNvPr id="11" name="TextBox 11"/>
            <p:cNvSpPr txBox="1"/>
            <p:nvPr/>
          </p:nvSpPr>
          <p:spPr>
            <a:xfrm>
              <a:off x="0" y="-38100"/>
              <a:ext cx="4925012" cy="560971"/>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1455055" y="0"/>
            <a:ext cx="6832945" cy="3493465"/>
            <a:chOff x="0" y="0"/>
            <a:chExt cx="1834744" cy="920090"/>
          </a:xfrm>
        </p:grpSpPr>
        <p:sp>
          <p:nvSpPr>
            <p:cNvPr id="13" name="Freeform 13"/>
            <p:cNvSpPr/>
            <p:nvPr/>
          </p:nvSpPr>
          <p:spPr>
            <a:xfrm>
              <a:off x="0" y="0"/>
              <a:ext cx="1834744" cy="920090"/>
            </a:xfrm>
            <a:custGeom>
              <a:avLst/>
              <a:gdLst/>
              <a:ahLst/>
              <a:cxnLst/>
              <a:rect l="l" t="t" r="r" b="b"/>
              <a:pathLst>
                <a:path w="1834744" h="920090">
                  <a:moveTo>
                    <a:pt x="0" y="0"/>
                  </a:moveTo>
                  <a:lnTo>
                    <a:pt x="1834744" y="0"/>
                  </a:lnTo>
                  <a:lnTo>
                    <a:pt x="1834744" y="920090"/>
                  </a:lnTo>
                  <a:lnTo>
                    <a:pt x="0" y="920090"/>
                  </a:lnTo>
                  <a:close/>
                </a:path>
              </a:pathLst>
            </a:custGeom>
            <a:solidFill>
              <a:srgbClr val="E4B123"/>
            </a:solidFill>
          </p:spPr>
          <p:txBody>
            <a:bodyPr/>
            <a:lstStyle/>
            <a:p>
              <a:endParaRPr lang="en-US"/>
            </a:p>
          </p:txBody>
        </p:sp>
        <p:sp>
          <p:nvSpPr>
            <p:cNvPr id="14" name="TextBox 14"/>
            <p:cNvSpPr txBox="1"/>
            <p:nvPr/>
          </p:nvSpPr>
          <p:spPr>
            <a:xfrm>
              <a:off x="0" y="-38100"/>
              <a:ext cx="1834744" cy="95819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2573213" y="5942486"/>
            <a:ext cx="5714787" cy="3858646"/>
            <a:chOff x="0" y="0"/>
            <a:chExt cx="1834744" cy="1016269"/>
          </a:xfrm>
        </p:grpSpPr>
        <p:sp>
          <p:nvSpPr>
            <p:cNvPr id="16" name="Freeform 16"/>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E4B123"/>
            </a:solidFill>
          </p:spPr>
          <p:txBody>
            <a:bodyPr/>
            <a:lstStyle/>
            <a:p>
              <a:endParaRPr lang="en-US"/>
            </a:p>
          </p:txBody>
        </p:sp>
        <p:sp>
          <p:nvSpPr>
            <p:cNvPr id="17" name="TextBox 17"/>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3776153" y="3110513"/>
            <a:ext cx="4511848" cy="7459081"/>
            <a:chOff x="0" y="0"/>
            <a:chExt cx="1834744" cy="2317398"/>
          </a:xfrm>
        </p:grpSpPr>
        <p:sp>
          <p:nvSpPr>
            <p:cNvPr id="19" name="Freeform 19"/>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0C173C"/>
            </a:solidFill>
          </p:spPr>
          <p:txBody>
            <a:bodyPr/>
            <a:lstStyle/>
            <a:p>
              <a:endParaRPr lang="en-US"/>
            </a:p>
          </p:txBody>
        </p:sp>
        <p:sp>
          <p:nvSpPr>
            <p:cNvPr id="20" name="TextBox 20"/>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6612993"/>
            <a:ext cx="9306409" cy="117898"/>
            <a:chOff x="0" y="0"/>
            <a:chExt cx="2451071" cy="31051"/>
          </a:xfrm>
        </p:grpSpPr>
        <p:sp>
          <p:nvSpPr>
            <p:cNvPr id="22" name="Freeform 22"/>
            <p:cNvSpPr/>
            <p:nvPr/>
          </p:nvSpPr>
          <p:spPr>
            <a:xfrm>
              <a:off x="0" y="0"/>
              <a:ext cx="2451071" cy="31051"/>
            </a:xfrm>
            <a:custGeom>
              <a:avLst/>
              <a:gdLst/>
              <a:ahLst/>
              <a:cxnLst/>
              <a:rect l="l" t="t" r="r" b="b"/>
              <a:pathLst>
                <a:path w="2451071" h="31051">
                  <a:moveTo>
                    <a:pt x="0" y="0"/>
                  </a:moveTo>
                  <a:lnTo>
                    <a:pt x="2451071" y="0"/>
                  </a:lnTo>
                  <a:lnTo>
                    <a:pt x="2451071" y="31051"/>
                  </a:lnTo>
                  <a:lnTo>
                    <a:pt x="0" y="31051"/>
                  </a:lnTo>
                  <a:close/>
                </a:path>
              </a:pathLst>
            </a:custGeom>
            <a:solidFill>
              <a:srgbClr val="0C173C"/>
            </a:solidFill>
          </p:spPr>
          <p:txBody>
            <a:bodyPr/>
            <a:lstStyle/>
            <a:p>
              <a:endParaRPr lang="en-US"/>
            </a:p>
          </p:txBody>
        </p:sp>
        <p:sp>
          <p:nvSpPr>
            <p:cNvPr id="23" name="TextBox 23"/>
            <p:cNvSpPr txBox="1"/>
            <p:nvPr/>
          </p:nvSpPr>
          <p:spPr>
            <a:xfrm>
              <a:off x="0" y="-38100"/>
              <a:ext cx="2451071" cy="69151"/>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2001349" y="1410161"/>
            <a:ext cx="5510662" cy="7671006"/>
            <a:chOff x="0" y="0"/>
            <a:chExt cx="853746" cy="1188439"/>
          </a:xfrm>
        </p:grpSpPr>
        <p:sp>
          <p:nvSpPr>
            <p:cNvPr id="25" name="Freeform 25"/>
            <p:cNvSpPr/>
            <p:nvPr/>
          </p:nvSpPr>
          <p:spPr>
            <a:xfrm>
              <a:off x="0" y="0"/>
              <a:ext cx="853746" cy="1188439"/>
            </a:xfrm>
            <a:custGeom>
              <a:avLst/>
              <a:gdLst/>
              <a:ahLst/>
              <a:cxnLst/>
              <a:rect l="l" t="t" r="r" b="b"/>
              <a:pathLst>
                <a:path w="853746" h="1188439">
                  <a:moveTo>
                    <a:pt x="0" y="0"/>
                  </a:moveTo>
                  <a:lnTo>
                    <a:pt x="853746" y="0"/>
                  </a:lnTo>
                  <a:lnTo>
                    <a:pt x="853746" y="1188439"/>
                  </a:lnTo>
                  <a:lnTo>
                    <a:pt x="0" y="1188439"/>
                  </a:lnTo>
                  <a:close/>
                </a:path>
              </a:pathLst>
            </a:custGeom>
            <a:blipFill>
              <a:blip r:embed="rId3"/>
              <a:stretch>
                <a:fillRect l="-42801" r="-42801"/>
              </a:stretch>
            </a:blipFill>
            <a:ln w="161925" cap="sq">
              <a:solidFill>
                <a:srgbClr val="0C173C"/>
              </a:solidFill>
              <a:prstDash val="solid"/>
              <a:miter/>
            </a:ln>
          </p:spPr>
          <p:txBody>
            <a:bodyPr/>
            <a:lstStyle/>
            <a:p>
              <a:endParaRPr lang="en-US"/>
            </a:p>
          </p:txBody>
        </p:sp>
      </p:grpSp>
      <p:sp>
        <p:nvSpPr>
          <p:cNvPr id="26" name="TextBox 26"/>
          <p:cNvSpPr txBox="1"/>
          <p:nvPr/>
        </p:nvSpPr>
        <p:spPr>
          <a:xfrm>
            <a:off x="2013564" y="1229763"/>
            <a:ext cx="6915049" cy="705486"/>
          </a:xfrm>
          <a:prstGeom prst="rect">
            <a:avLst/>
          </a:prstGeom>
        </p:spPr>
        <p:txBody>
          <a:bodyPr lIns="0" tIns="0" rIns="0" bIns="0" rtlCol="0" anchor="t">
            <a:spAutoFit/>
          </a:bodyPr>
          <a:lstStyle/>
          <a:p>
            <a:pPr algn="ctr">
              <a:lnSpc>
                <a:spcPts val="5739"/>
              </a:lnSpc>
              <a:spcBef>
                <a:spcPct val="0"/>
              </a:spcBef>
            </a:pPr>
            <a:r>
              <a:rPr lang="en-US" sz="4099" b="1">
                <a:solidFill>
                  <a:srgbClr val="FFFFFF"/>
                </a:solidFill>
                <a:latin typeface="Public Sans Bold"/>
                <a:ea typeface="Public Sans Bold"/>
                <a:cs typeface="Public Sans Bold"/>
                <a:sym typeface="Public Sans Bold"/>
              </a:rPr>
              <a:t>2024-2025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592" y="533035"/>
            <a:ext cx="12807818" cy="2562229"/>
          </a:xfrm>
          <a:prstGeom prst="rect">
            <a:avLst/>
          </a:prstGeom>
        </p:spPr>
        <p:txBody>
          <a:bodyPr lIns="0" tIns="0" rIns="0" bIns="0" rtlCol="0" anchor="t">
            <a:spAutoFit/>
          </a:bodyPr>
          <a:lstStyle/>
          <a:p>
            <a:pPr algn="l">
              <a:lnSpc>
                <a:spcPts val="20999"/>
              </a:lnSpc>
              <a:spcBef>
                <a:spcPct val="0"/>
              </a:spcBef>
            </a:pPr>
            <a:r>
              <a:rPr lang="en-US" sz="14999">
                <a:solidFill>
                  <a:srgbClr val="0C173C"/>
                </a:solidFill>
                <a:latin typeface="League Gothic"/>
                <a:ea typeface="League Gothic"/>
                <a:cs typeface="League Gothic"/>
                <a:sym typeface="League Gothic"/>
              </a:rPr>
              <a:t>IDEA Allocation</a:t>
            </a:r>
          </a:p>
        </p:txBody>
      </p:sp>
      <p:sp>
        <p:nvSpPr>
          <p:cNvPr id="3" name="TextBox 3"/>
          <p:cNvSpPr txBox="1"/>
          <p:nvPr/>
        </p:nvSpPr>
        <p:spPr>
          <a:xfrm>
            <a:off x="421646" y="4467680"/>
            <a:ext cx="8039766" cy="3070225"/>
          </a:xfrm>
          <a:prstGeom prst="rect">
            <a:avLst/>
          </a:prstGeom>
        </p:spPr>
        <p:txBody>
          <a:bodyPr lIns="0" tIns="0" rIns="0" bIns="0" rtlCol="0" anchor="t">
            <a:spAutoFit/>
          </a:bodyPr>
          <a:lstStyle/>
          <a:p>
            <a:pPr algn="l">
              <a:lnSpc>
                <a:spcPts val="3500"/>
              </a:lnSpc>
              <a:spcBef>
                <a:spcPct val="0"/>
              </a:spcBef>
            </a:pPr>
            <a:r>
              <a:rPr lang="en-US" sz="2500">
                <a:solidFill>
                  <a:srgbClr val="000000"/>
                </a:solidFill>
                <a:latin typeface="Public Sans"/>
                <a:ea typeface="Public Sans"/>
                <a:cs typeface="Public Sans"/>
                <a:sym typeface="Public Sans"/>
              </a:rPr>
              <a:t>Clerical hours refer to the time spent by staff supporting special education programs and services. Clerical duties may include maintaining special education records, scheduling IEP meetings, processing special education paperwork, and other administrative tasks specific to special education programs.</a:t>
            </a:r>
          </a:p>
        </p:txBody>
      </p:sp>
      <p:sp>
        <p:nvSpPr>
          <p:cNvPr id="4" name="TextBox 4"/>
          <p:cNvSpPr txBox="1"/>
          <p:nvPr/>
        </p:nvSpPr>
        <p:spPr>
          <a:xfrm>
            <a:off x="9714261" y="4467680"/>
            <a:ext cx="7170203" cy="3070225"/>
          </a:xfrm>
          <a:prstGeom prst="rect">
            <a:avLst/>
          </a:prstGeom>
        </p:spPr>
        <p:txBody>
          <a:bodyPr lIns="0" tIns="0" rIns="0" bIns="0" rtlCol="0" anchor="t">
            <a:spAutoFit/>
          </a:bodyPr>
          <a:lstStyle/>
          <a:p>
            <a:pPr algn="l">
              <a:lnSpc>
                <a:spcPts val="3500"/>
              </a:lnSpc>
              <a:spcBef>
                <a:spcPct val="0"/>
              </a:spcBef>
            </a:pPr>
            <a:r>
              <a:rPr lang="en-US" sz="2500">
                <a:solidFill>
                  <a:srgbClr val="000000"/>
                </a:solidFill>
                <a:latin typeface="Public Sans"/>
                <a:ea typeface="Public Sans"/>
                <a:cs typeface="Public Sans"/>
                <a:sym typeface="Public Sans"/>
              </a:rPr>
              <a:t>When purchasing supplies using IDEA grant funds, it's crucial to ensure that they are directly related to supporting the educational needs of students with disabilities and are in line with the goals and accommodations specified in their IEPs. Based off of October “Survey 2” data with $5 per SWD.</a:t>
            </a:r>
          </a:p>
        </p:txBody>
      </p:sp>
      <p:grpSp>
        <p:nvGrpSpPr>
          <p:cNvPr id="5" name="Group 5"/>
          <p:cNvGrpSpPr/>
          <p:nvPr/>
        </p:nvGrpSpPr>
        <p:grpSpPr>
          <a:xfrm>
            <a:off x="0" y="3428639"/>
            <a:ext cx="8775994" cy="920812"/>
            <a:chOff x="0" y="0"/>
            <a:chExt cx="2644789" cy="242518"/>
          </a:xfrm>
        </p:grpSpPr>
        <p:sp>
          <p:nvSpPr>
            <p:cNvPr id="6" name="Freeform 6"/>
            <p:cNvSpPr/>
            <p:nvPr/>
          </p:nvSpPr>
          <p:spPr>
            <a:xfrm>
              <a:off x="0" y="0"/>
              <a:ext cx="2644789" cy="242518"/>
            </a:xfrm>
            <a:custGeom>
              <a:avLst/>
              <a:gdLst/>
              <a:ahLst/>
              <a:cxnLst/>
              <a:rect l="l" t="t" r="r" b="b"/>
              <a:pathLst>
                <a:path w="2644789" h="242518">
                  <a:moveTo>
                    <a:pt x="0" y="0"/>
                  </a:moveTo>
                  <a:lnTo>
                    <a:pt x="2644789" y="0"/>
                  </a:lnTo>
                  <a:lnTo>
                    <a:pt x="2644789" y="242518"/>
                  </a:lnTo>
                  <a:lnTo>
                    <a:pt x="0" y="242518"/>
                  </a:lnTo>
                  <a:close/>
                </a:path>
              </a:pathLst>
            </a:custGeom>
            <a:solidFill>
              <a:srgbClr val="0C173C"/>
            </a:solidFill>
          </p:spPr>
          <p:txBody>
            <a:bodyPr/>
            <a:lstStyle/>
            <a:p>
              <a:endParaRPr lang="en-US"/>
            </a:p>
          </p:txBody>
        </p:sp>
        <p:sp>
          <p:nvSpPr>
            <p:cNvPr id="7" name="TextBox 7"/>
            <p:cNvSpPr txBox="1"/>
            <p:nvPr/>
          </p:nvSpPr>
          <p:spPr>
            <a:xfrm>
              <a:off x="0" y="-38100"/>
              <a:ext cx="2644789" cy="28061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184210" y="3428639"/>
            <a:ext cx="9162877" cy="920812"/>
            <a:chOff x="0" y="0"/>
            <a:chExt cx="2665386" cy="242518"/>
          </a:xfrm>
        </p:grpSpPr>
        <p:sp>
          <p:nvSpPr>
            <p:cNvPr id="9" name="Freeform 9"/>
            <p:cNvSpPr/>
            <p:nvPr/>
          </p:nvSpPr>
          <p:spPr>
            <a:xfrm>
              <a:off x="0" y="0"/>
              <a:ext cx="2665386" cy="242518"/>
            </a:xfrm>
            <a:custGeom>
              <a:avLst/>
              <a:gdLst/>
              <a:ahLst/>
              <a:cxnLst/>
              <a:rect l="l" t="t" r="r" b="b"/>
              <a:pathLst>
                <a:path w="2665386" h="242518">
                  <a:moveTo>
                    <a:pt x="0" y="0"/>
                  </a:moveTo>
                  <a:lnTo>
                    <a:pt x="2665386" y="0"/>
                  </a:lnTo>
                  <a:lnTo>
                    <a:pt x="2665386" y="242518"/>
                  </a:lnTo>
                  <a:lnTo>
                    <a:pt x="0" y="242518"/>
                  </a:lnTo>
                  <a:close/>
                </a:path>
              </a:pathLst>
            </a:custGeom>
            <a:solidFill>
              <a:srgbClr val="0C173C"/>
            </a:solidFill>
          </p:spPr>
          <p:txBody>
            <a:bodyPr/>
            <a:lstStyle/>
            <a:p>
              <a:endParaRPr lang="en-US"/>
            </a:p>
          </p:txBody>
        </p:sp>
        <p:sp>
          <p:nvSpPr>
            <p:cNvPr id="10" name="TextBox 10"/>
            <p:cNvSpPr txBox="1"/>
            <p:nvPr/>
          </p:nvSpPr>
          <p:spPr>
            <a:xfrm>
              <a:off x="0" y="-38100"/>
              <a:ext cx="2665386" cy="28061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89398" y="3547732"/>
            <a:ext cx="6943211" cy="606426"/>
          </a:xfrm>
          <a:prstGeom prst="rect">
            <a:avLst/>
          </a:prstGeom>
        </p:spPr>
        <p:txBody>
          <a:bodyPr lIns="0" tIns="0" rIns="0" bIns="0" rtlCol="0" anchor="t">
            <a:spAutoFit/>
          </a:bodyPr>
          <a:lstStyle/>
          <a:p>
            <a:pPr algn="just">
              <a:lnSpc>
                <a:spcPts val="4899"/>
              </a:lnSpc>
            </a:pPr>
            <a:r>
              <a:rPr lang="en-US" sz="3499" b="1">
                <a:solidFill>
                  <a:srgbClr val="FFFFFF"/>
                </a:solidFill>
                <a:latin typeface="Public Sans Bold"/>
                <a:ea typeface="Public Sans Bold"/>
                <a:cs typeface="Public Sans Bold"/>
                <a:sym typeface="Public Sans Bold"/>
              </a:rPr>
              <a:t>CLERICAL HOURS</a:t>
            </a:r>
          </a:p>
        </p:txBody>
      </p:sp>
      <p:sp>
        <p:nvSpPr>
          <p:cNvPr id="12" name="TextBox 12"/>
          <p:cNvSpPr txBox="1"/>
          <p:nvPr/>
        </p:nvSpPr>
        <p:spPr>
          <a:xfrm>
            <a:off x="9714261" y="3547732"/>
            <a:ext cx="6394297" cy="606426"/>
          </a:xfrm>
          <a:prstGeom prst="rect">
            <a:avLst/>
          </a:prstGeom>
        </p:spPr>
        <p:txBody>
          <a:bodyPr lIns="0" tIns="0" rIns="0" bIns="0" rtlCol="0" anchor="t">
            <a:spAutoFit/>
          </a:bodyPr>
          <a:lstStyle/>
          <a:p>
            <a:pPr algn="just">
              <a:lnSpc>
                <a:spcPts val="4899"/>
              </a:lnSpc>
            </a:pPr>
            <a:r>
              <a:rPr lang="en-US" sz="3499" b="1">
                <a:solidFill>
                  <a:srgbClr val="FFFFFF"/>
                </a:solidFill>
                <a:latin typeface="Public Sans Bold"/>
                <a:ea typeface="Public Sans Bold"/>
                <a:cs typeface="Public Sans Bold"/>
                <a:sym typeface="Public Sans Bold"/>
              </a:rPr>
              <a:t>SUPPLY BUDGET</a:t>
            </a:r>
          </a:p>
        </p:txBody>
      </p:sp>
      <p:grpSp>
        <p:nvGrpSpPr>
          <p:cNvPr id="13" name="Group 13"/>
          <p:cNvGrpSpPr/>
          <p:nvPr/>
        </p:nvGrpSpPr>
        <p:grpSpPr>
          <a:xfrm rot="5400000">
            <a:off x="16926523" y="-42057"/>
            <a:ext cx="1319419" cy="1403537"/>
            <a:chOff x="0" y="0"/>
            <a:chExt cx="448864" cy="369656"/>
          </a:xfrm>
        </p:grpSpPr>
        <p:sp>
          <p:nvSpPr>
            <p:cNvPr id="14" name="Freeform 14"/>
            <p:cNvSpPr/>
            <p:nvPr/>
          </p:nvSpPr>
          <p:spPr>
            <a:xfrm>
              <a:off x="0" y="0"/>
              <a:ext cx="448864" cy="369656"/>
            </a:xfrm>
            <a:custGeom>
              <a:avLst/>
              <a:gdLst/>
              <a:ahLst/>
              <a:cxnLst/>
              <a:rect l="l" t="t" r="r" b="b"/>
              <a:pathLst>
                <a:path w="448864" h="369656">
                  <a:moveTo>
                    <a:pt x="0" y="0"/>
                  </a:moveTo>
                  <a:lnTo>
                    <a:pt x="448864" y="0"/>
                  </a:lnTo>
                  <a:lnTo>
                    <a:pt x="448864" y="369656"/>
                  </a:lnTo>
                  <a:lnTo>
                    <a:pt x="0" y="369656"/>
                  </a:lnTo>
                  <a:close/>
                </a:path>
              </a:pathLst>
            </a:custGeom>
            <a:solidFill>
              <a:srgbClr val="E4B123"/>
            </a:solidFill>
          </p:spPr>
          <p:txBody>
            <a:bodyPr/>
            <a:lstStyle/>
            <a:p>
              <a:endParaRPr lang="en-US"/>
            </a:p>
          </p:txBody>
        </p:sp>
        <p:sp>
          <p:nvSpPr>
            <p:cNvPr id="15" name="TextBox 15"/>
            <p:cNvSpPr txBox="1"/>
            <p:nvPr/>
          </p:nvSpPr>
          <p:spPr>
            <a:xfrm>
              <a:off x="0" y="-38100"/>
              <a:ext cx="448864" cy="407756"/>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4199963" y="332630"/>
            <a:ext cx="2321056" cy="1911473"/>
            <a:chOff x="0" y="0"/>
            <a:chExt cx="611307" cy="503433"/>
          </a:xfrm>
        </p:grpSpPr>
        <p:sp>
          <p:nvSpPr>
            <p:cNvPr id="17" name="Freeform 17"/>
            <p:cNvSpPr/>
            <p:nvPr/>
          </p:nvSpPr>
          <p:spPr>
            <a:xfrm>
              <a:off x="0" y="0"/>
              <a:ext cx="611307" cy="503433"/>
            </a:xfrm>
            <a:custGeom>
              <a:avLst/>
              <a:gdLst/>
              <a:ahLst/>
              <a:cxnLst/>
              <a:rect l="l" t="t" r="r" b="b"/>
              <a:pathLst>
                <a:path w="611307" h="503433">
                  <a:moveTo>
                    <a:pt x="0" y="0"/>
                  </a:moveTo>
                  <a:lnTo>
                    <a:pt x="611307" y="0"/>
                  </a:lnTo>
                  <a:lnTo>
                    <a:pt x="611307" y="503433"/>
                  </a:lnTo>
                  <a:lnTo>
                    <a:pt x="0" y="503433"/>
                  </a:lnTo>
                  <a:close/>
                </a:path>
              </a:pathLst>
            </a:custGeom>
            <a:solidFill>
              <a:srgbClr val="E4B123"/>
            </a:solidFill>
          </p:spPr>
          <p:txBody>
            <a:bodyPr/>
            <a:lstStyle/>
            <a:p>
              <a:endParaRPr lang="en-US"/>
            </a:p>
          </p:txBody>
        </p:sp>
        <p:sp>
          <p:nvSpPr>
            <p:cNvPr id="18" name="TextBox 18"/>
            <p:cNvSpPr txBox="1"/>
            <p:nvPr/>
          </p:nvSpPr>
          <p:spPr>
            <a:xfrm>
              <a:off x="0" y="-38100"/>
              <a:ext cx="611307" cy="541533"/>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rot="5400000">
            <a:off x="17084976" y="1529957"/>
            <a:ext cx="1704281" cy="701767"/>
            <a:chOff x="0" y="0"/>
            <a:chExt cx="448864" cy="452508"/>
          </a:xfrm>
        </p:grpSpPr>
        <p:sp>
          <p:nvSpPr>
            <p:cNvPr id="20" name="Freeform 20"/>
            <p:cNvSpPr/>
            <p:nvPr/>
          </p:nvSpPr>
          <p:spPr>
            <a:xfrm>
              <a:off x="0" y="0"/>
              <a:ext cx="448864" cy="452508"/>
            </a:xfrm>
            <a:custGeom>
              <a:avLst/>
              <a:gdLst/>
              <a:ahLst/>
              <a:cxnLst/>
              <a:rect l="l" t="t" r="r" b="b"/>
              <a:pathLst>
                <a:path w="448864" h="452508">
                  <a:moveTo>
                    <a:pt x="0" y="0"/>
                  </a:moveTo>
                  <a:lnTo>
                    <a:pt x="448864" y="0"/>
                  </a:lnTo>
                  <a:lnTo>
                    <a:pt x="448864" y="452508"/>
                  </a:lnTo>
                  <a:lnTo>
                    <a:pt x="0" y="452508"/>
                  </a:lnTo>
                  <a:close/>
                </a:path>
              </a:pathLst>
            </a:custGeom>
            <a:solidFill>
              <a:srgbClr val="0C173C"/>
            </a:solidFill>
          </p:spPr>
          <p:txBody>
            <a:bodyPr/>
            <a:lstStyle/>
            <a:p>
              <a:endParaRPr lang="en-US"/>
            </a:p>
          </p:txBody>
        </p:sp>
        <p:sp>
          <p:nvSpPr>
            <p:cNvPr id="21" name="TextBox 21"/>
            <p:cNvSpPr txBox="1"/>
            <p:nvPr/>
          </p:nvSpPr>
          <p:spPr>
            <a:xfrm>
              <a:off x="0" y="-38100"/>
              <a:ext cx="448864" cy="490608"/>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5180183" y="-11176"/>
            <a:ext cx="2406049" cy="1029852"/>
            <a:chOff x="0" y="0"/>
            <a:chExt cx="633692" cy="369656"/>
          </a:xfrm>
        </p:grpSpPr>
        <p:sp>
          <p:nvSpPr>
            <p:cNvPr id="23" name="Freeform 23"/>
            <p:cNvSpPr/>
            <p:nvPr/>
          </p:nvSpPr>
          <p:spPr>
            <a:xfrm>
              <a:off x="0" y="0"/>
              <a:ext cx="633692" cy="369656"/>
            </a:xfrm>
            <a:custGeom>
              <a:avLst/>
              <a:gdLst/>
              <a:ahLst/>
              <a:cxnLst/>
              <a:rect l="l" t="t" r="r" b="b"/>
              <a:pathLst>
                <a:path w="633692" h="369656">
                  <a:moveTo>
                    <a:pt x="0" y="0"/>
                  </a:moveTo>
                  <a:lnTo>
                    <a:pt x="633692" y="0"/>
                  </a:lnTo>
                  <a:lnTo>
                    <a:pt x="633692" y="369656"/>
                  </a:lnTo>
                  <a:lnTo>
                    <a:pt x="0" y="369656"/>
                  </a:lnTo>
                  <a:close/>
                </a:path>
              </a:pathLst>
            </a:custGeom>
            <a:solidFill>
              <a:srgbClr val="0C173C"/>
            </a:solidFill>
          </p:spPr>
          <p:txBody>
            <a:bodyPr/>
            <a:lstStyle/>
            <a:p>
              <a:endParaRPr lang="en-US"/>
            </a:p>
          </p:txBody>
        </p:sp>
        <p:sp>
          <p:nvSpPr>
            <p:cNvPr id="24" name="TextBox 24"/>
            <p:cNvSpPr txBox="1"/>
            <p:nvPr/>
          </p:nvSpPr>
          <p:spPr>
            <a:xfrm>
              <a:off x="0" y="-38100"/>
              <a:ext cx="633692" cy="407756"/>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rot="5400000">
            <a:off x="8744914" y="743916"/>
            <a:ext cx="798165" cy="18288003"/>
            <a:chOff x="0" y="0"/>
            <a:chExt cx="474627" cy="5049264"/>
          </a:xfrm>
        </p:grpSpPr>
        <p:sp>
          <p:nvSpPr>
            <p:cNvPr id="26" name="Freeform 26"/>
            <p:cNvSpPr/>
            <p:nvPr/>
          </p:nvSpPr>
          <p:spPr>
            <a:xfrm>
              <a:off x="0" y="0"/>
              <a:ext cx="474627" cy="5049264"/>
            </a:xfrm>
            <a:custGeom>
              <a:avLst/>
              <a:gdLst/>
              <a:ahLst/>
              <a:cxnLst/>
              <a:rect l="l" t="t" r="r" b="b"/>
              <a:pathLst>
                <a:path w="474627" h="5049264">
                  <a:moveTo>
                    <a:pt x="0" y="0"/>
                  </a:moveTo>
                  <a:lnTo>
                    <a:pt x="474627" y="0"/>
                  </a:lnTo>
                  <a:lnTo>
                    <a:pt x="474627" y="5049264"/>
                  </a:lnTo>
                  <a:lnTo>
                    <a:pt x="0" y="5049264"/>
                  </a:lnTo>
                  <a:close/>
                </a:path>
              </a:pathLst>
            </a:custGeom>
            <a:solidFill>
              <a:srgbClr val="0C173C"/>
            </a:solidFill>
          </p:spPr>
          <p:txBody>
            <a:bodyPr/>
            <a:lstStyle/>
            <a:p>
              <a:endParaRPr lang="en-US"/>
            </a:p>
          </p:txBody>
        </p:sp>
        <p:sp>
          <p:nvSpPr>
            <p:cNvPr id="27" name="TextBox 27"/>
            <p:cNvSpPr txBox="1"/>
            <p:nvPr/>
          </p:nvSpPr>
          <p:spPr>
            <a:xfrm>
              <a:off x="0" y="-38100"/>
              <a:ext cx="474627" cy="5087364"/>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rot="5400000">
            <a:off x="8978655" y="-201552"/>
            <a:ext cx="330687" cy="18288001"/>
            <a:chOff x="0" y="0"/>
            <a:chExt cx="87095" cy="4947436"/>
          </a:xfrm>
        </p:grpSpPr>
        <p:sp>
          <p:nvSpPr>
            <p:cNvPr id="29" name="Freeform 29"/>
            <p:cNvSpPr/>
            <p:nvPr/>
          </p:nvSpPr>
          <p:spPr>
            <a:xfrm>
              <a:off x="0" y="0"/>
              <a:ext cx="87095" cy="4947436"/>
            </a:xfrm>
            <a:custGeom>
              <a:avLst/>
              <a:gdLst/>
              <a:ahLst/>
              <a:cxnLst/>
              <a:rect l="l" t="t" r="r" b="b"/>
              <a:pathLst>
                <a:path w="87095" h="4947436">
                  <a:moveTo>
                    <a:pt x="0" y="0"/>
                  </a:moveTo>
                  <a:lnTo>
                    <a:pt x="87095" y="0"/>
                  </a:lnTo>
                  <a:lnTo>
                    <a:pt x="87095" y="4947436"/>
                  </a:lnTo>
                  <a:lnTo>
                    <a:pt x="0" y="4947436"/>
                  </a:lnTo>
                  <a:close/>
                </a:path>
              </a:pathLst>
            </a:custGeom>
            <a:solidFill>
              <a:srgbClr val="E4B123"/>
            </a:solidFill>
          </p:spPr>
          <p:txBody>
            <a:bodyPr/>
            <a:lstStyle/>
            <a:p>
              <a:endParaRPr lang="en-US"/>
            </a:p>
          </p:txBody>
        </p:sp>
        <p:sp>
          <p:nvSpPr>
            <p:cNvPr id="30" name="TextBox 30"/>
            <p:cNvSpPr txBox="1"/>
            <p:nvPr/>
          </p:nvSpPr>
          <p:spPr>
            <a:xfrm>
              <a:off x="0" y="-38100"/>
              <a:ext cx="87095" cy="4985536"/>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3852" y="1848472"/>
            <a:ext cx="8669655" cy="1454873"/>
          </a:xfrm>
          <a:prstGeom prst="rect">
            <a:avLst/>
          </a:prstGeom>
        </p:spPr>
        <p:txBody>
          <a:bodyPr lIns="0" tIns="0" rIns="0" bIns="0" rtlCol="0" anchor="t">
            <a:spAutoFit/>
          </a:bodyPr>
          <a:lstStyle/>
          <a:p>
            <a:pPr algn="l">
              <a:lnSpc>
                <a:spcPts val="10776"/>
              </a:lnSpc>
            </a:pPr>
            <a:r>
              <a:rPr lang="en-US" sz="11464">
                <a:solidFill>
                  <a:srgbClr val="02385B"/>
                </a:solidFill>
                <a:latin typeface="League Gothic"/>
                <a:ea typeface="League Gothic"/>
                <a:cs typeface="League Gothic"/>
                <a:sym typeface="League Gothic"/>
              </a:rPr>
              <a:t>GENERAL GUIDELINES</a:t>
            </a:r>
          </a:p>
        </p:txBody>
      </p:sp>
      <p:sp>
        <p:nvSpPr>
          <p:cNvPr id="3" name="TextBox 3"/>
          <p:cNvSpPr txBox="1"/>
          <p:nvPr/>
        </p:nvSpPr>
        <p:spPr>
          <a:xfrm>
            <a:off x="1028700" y="4383327"/>
            <a:ext cx="9145999" cy="2609850"/>
          </a:xfrm>
          <a:prstGeom prst="rect">
            <a:avLst/>
          </a:prstGeom>
        </p:spPr>
        <p:txBody>
          <a:bodyPr lIns="0" tIns="0" rIns="0" bIns="0" rtlCol="0" anchor="t">
            <a:spAutoFit/>
          </a:bodyPr>
          <a:lstStyle/>
          <a:p>
            <a:pPr algn="just">
              <a:lnSpc>
                <a:spcPts val="4199"/>
              </a:lnSpc>
              <a:spcBef>
                <a:spcPct val="0"/>
              </a:spcBef>
            </a:pPr>
            <a:r>
              <a:rPr lang="en-US" sz="2999" dirty="0">
                <a:solidFill>
                  <a:srgbClr val="000000"/>
                </a:solidFill>
                <a:latin typeface="Public Sans"/>
                <a:ea typeface="Public Sans"/>
                <a:cs typeface="Public Sans"/>
                <a:sym typeface="Public Sans"/>
              </a:rPr>
              <a:t>Supplies must be an </a:t>
            </a:r>
            <a:r>
              <a:rPr lang="en-US" sz="2999" b="1" dirty="0">
                <a:solidFill>
                  <a:srgbClr val="E4B123"/>
                </a:solidFill>
                <a:latin typeface="Public Sans Bold"/>
                <a:ea typeface="Public Sans Bold"/>
                <a:cs typeface="Public Sans Bold"/>
                <a:sym typeface="Public Sans Bold"/>
              </a:rPr>
              <a:t>excess cost</a:t>
            </a:r>
            <a:r>
              <a:rPr lang="en-US" sz="2999" dirty="0">
                <a:solidFill>
                  <a:srgbClr val="000000"/>
                </a:solidFill>
                <a:latin typeface="Public Sans"/>
                <a:ea typeface="Public Sans"/>
                <a:cs typeface="Public Sans"/>
                <a:sym typeface="Public Sans"/>
              </a:rPr>
              <a:t> of providing special education and related services. Excess costs are additional expenses the school incurs when educating students with disabilities, beyond what it spends on average for all students.</a:t>
            </a:r>
          </a:p>
        </p:txBody>
      </p:sp>
      <p:grpSp>
        <p:nvGrpSpPr>
          <p:cNvPr id="4" name="Group 4"/>
          <p:cNvGrpSpPr/>
          <p:nvPr/>
        </p:nvGrpSpPr>
        <p:grpSpPr>
          <a:xfrm rot="5400000">
            <a:off x="13674900" y="5673899"/>
            <a:ext cx="6567558" cy="2658643"/>
            <a:chOff x="0" y="0"/>
            <a:chExt cx="1729727" cy="919203"/>
          </a:xfrm>
        </p:grpSpPr>
        <p:sp>
          <p:nvSpPr>
            <p:cNvPr id="5" name="Freeform 5"/>
            <p:cNvSpPr/>
            <p:nvPr/>
          </p:nvSpPr>
          <p:spPr>
            <a:xfrm>
              <a:off x="0" y="0"/>
              <a:ext cx="1729727" cy="919203"/>
            </a:xfrm>
            <a:custGeom>
              <a:avLst/>
              <a:gdLst/>
              <a:ahLst/>
              <a:cxnLst/>
              <a:rect l="l" t="t" r="r" b="b"/>
              <a:pathLst>
                <a:path w="1729727" h="919203">
                  <a:moveTo>
                    <a:pt x="0" y="0"/>
                  </a:moveTo>
                  <a:lnTo>
                    <a:pt x="1729727" y="0"/>
                  </a:lnTo>
                  <a:lnTo>
                    <a:pt x="1729727" y="919203"/>
                  </a:lnTo>
                  <a:lnTo>
                    <a:pt x="0" y="919203"/>
                  </a:lnTo>
                  <a:close/>
                </a:path>
              </a:pathLst>
            </a:custGeom>
            <a:solidFill>
              <a:srgbClr val="0C173C"/>
            </a:solidFill>
          </p:spPr>
          <p:txBody>
            <a:bodyPr/>
            <a:lstStyle/>
            <a:p>
              <a:endParaRPr lang="en-US"/>
            </a:p>
          </p:txBody>
        </p:sp>
        <p:sp>
          <p:nvSpPr>
            <p:cNvPr id="6" name="TextBox 6"/>
            <p:cNvSpPr txBox="1"/>
            <p:nvPr/>
          </p:nvSpPr>
          <p:spPr>
            <a:xfrm>
              <a:off x="0" y="-38100"/>
              <a:ext cx="1729727" cy="957303"/>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5400000">
            <a:off x="13468010" y="7915838"/>
            <a:ext cx="2750483" cy="2320274"/>
            <a:chOff x="0" y="0"/>
            <a:chExt cx="724407" cy="611101"/>
          </a:xfrm>
        </p:grpSpPr>
        <p:sp>
          <p:nvSpPr>
            <p:cNvPr id="8" name="Freeform 8"/>
            <p:cNvSpPr/>
            <p:nvPr/>
          </p:nvSpPr>
          <p:spPr>
            <a:xfrm>
              <a:off x="0" y="0"/>
              <a:ext cx="724407" cy="611101"/>
            </a:xfrm>
            <a:custGeom>
              <a:avLst/>
              <a:gdLst/>
              <a:ahLst/>
              <a:cxnLst/>
              <a:rect l="l" t="t" r="r" b="b"/>
              <a:pathLst>
                <a:path w="724407" h="611101">
                  <a:moveTo>
                    <a:pt x="0" y="0"/>
                  </a:moveTo>
                  <a:lnTo>
                    <a:pt x="724407" y="0"/>
                  </a:lnTo>
                  <a:lnTo>
                    <a:pt x="724407" y="611101"/>
                  </a:lnTo>
                  <a:lnTo>
                    <a:pt x="0" y="611101"/>
                  </a:lnTo>
                  <a:close/>
                </a:path>
              </a:pathLst>
            </a:custGeom>
            <a:solidFill>
              <a:srgbClr val="E4B123"/>
            </a:solidFill>
          </p:spPr>
          <p:txBody>
            <a:bodyPr/>
            <a:lstStyle/>
            <a:p>
              <a:endParaRPr lang="en-US"/>
            </a:p>
          </p:txBody>
        </p:sp>
        <p:sp>
          <p:nvSpPr>
            <p:cNvPr id="9" name="TextBox 9"/>
            <p:cNvSpPr txBox="1"/>
            <p:nvPr/>
          </p:nvSpPr>
          <p:spPr>
            <a:xfrm>
              <a:off x="0" y="-38100"/>
              <a:ext cx="724407" cy="649201"/>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5400000">
            <a:off x="15696294" y="1127736"/>
            <a:ext cx="3816468" cy="1366944"/>
            <a:chOff x="0" y="0"/>
            <a:chExt cx="1005160" cy="369656"/>
          </a:xfrm>
        </p:grpSpPr>
        <p:sp>
          <p:nvSpPr>
            <p:cNvPr id="11" name="Freeform 11"/>
            <p:cNvSpPr/>
            <p:nvPr/>
          </p:nvSpPr>
          <p:spPr>
            <a:xfrm>
              <a:off x="0" y="0"/>
              <a:ext cx="1005160" cy="369656"/>
            </a:xfrm>
            <a:custGeom>
              <a:avLst/>
              <a:gdLst/>
              <a:ahLst/>
              <a:cxnLst/>
              <a:rect l="l" t="t" r="r" b="b"/>
              <a:pathLst>
                <a:path w="1005160" h="369656">
                  <a:moveTo>
                    <a:pt x="0" y="0"/>
                  </a:moveTo>
                  <a:lnTo>
                    <a:pt x="1005160" y="0"/>
                  </a:lnTo>
                  <a:lnTo>
                    <a:pt x="1005160" y="369656"/>
                  </a:lnTo>
                  <a:lnTo>
                    <a:pt x="0" y="369656"/>
                  </a:lnTo>
                  <a:close/>
                </a:path>
              </a:pathLst>
            </a:custGeom>
            <a:solidFill>
              <a:srgbClr val="E4B123"/>
            </a:solidFill>
          </p:spPr>
          <p:txBody>
            <a:bodyPr/>
            <a:lstStyle/>
            <a:p>
              <a:endParaRPr lang="en-US"/>
            </a:p>
          </p:txBody>
        </p:sp>
        <p:sp>
          <p:nvSpPr>
            <p:cNvPr id="12" name="TextBox 12"/>
            <p:cNvSpPr txBox="1"/>
            <p:nvPr/>
          </p:nvSpPr>
          <p:spPr>
            <a:xfrm>
              <a:off x="0" y="-38100"/>
              <a:ext cx="1005160" cy="40775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5400000">
            <a:off x="11216121" y="-1522248"/>
            <a:ext cx="4539321" cy="6891018"/>
            <a:chOff x="0" y="-38100"/>
            <a:chExt cx="1195541" cy="1814918"/>
          </a:xfrm>
        </p:grpSpPr>
        <p:sp>
          <p:nvSpPr>
            <p:cNvPr id="14" name="Freeform 14"/>
            <p:cNvSpPr/>
            <p:nvPr/>
          </p:nvSpPr>
          <p:spPr>
            <a:xfrm>
              <a:off x="87303" y="-35405"/>
              <a:ext cx="1005161" cy="1776818"/>
            </a:xfrm>
            <a:custGeom>
              <a:avLst/>
              <a:gdLst/>
              <a:ahLst/>
              <a:cxnLst/>
              <a:rect l="l" t="t" r="r" b="b"/>
              <a:pathLst>
                <a:path w="1195541" h="1776818">
                  <a:moveTo>
                    <a:pt x="0" y="0"/>
                  </a:moveTo>
                  <a:lnTo>
                    <a:pt x="1195541" y="0"/>
                  </a:lnTo>
                  <a:lnTo>
                    <a:pt x="1195541" y="1776818"/>
                  </a:lnTo>
                  <a:lnTo>
                    <a:pt x="0" y="1776818"/>
                  </a:lnTo>
                  <a:close/>
                </a:path>
              </a:pathLst>
            </a:custGeom>
            <a:solidFill>
              <a:srgbClr val="0C173C"/>
            </a:solidFill>
          </p:spPr>
          <p:txBody>
            <a:bodyPr/>
            <a:lstStyle/>
            <a:p>
              <a:endParaRPr lang="en-US"/>
            </a:p>
          </p:txBody>
        </p:sp>
        <p:sp>
          <p:nvSpPr>
            <p:cNvPr id="15" name="TextBox 15"/>
            <p:cNvSpPr txBox="1"/>
            <p:nvPr/>
          </p:nvSpPr>
          <p:spPr>
            <a:xfrm>
              <a:off x="0" y="-38100"/>
              <a:ext cx="1195541" cy="1814918"/>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1655547" y="2690470"/>
            <a:ext cx="5510662" cy="6567830"/>
            <a:chOff x="0" y="0"/>
            <a:chExt cx="853746" cy="1017529"/>
          </a:xfrm>
        </p:grpSpPr>
        <p:sp>
          <p:nvSpPr>
            <p:cNvPr id="17" name="Freeform 17"/>
            <p:cNvSpPr/>
            <p:nvPr/>
          </p:nvSpPr>
          <p:spPr>
            <a:xfrm>
              <a:off x="0" y="0"/>
              <a:ext cx="853746" cy="1017529"/>
            </a:xfrm>
            <a:custGeom>
              <a:avLst/>
              <a:gdLst/>
              <a:ahLst/>
              <a:cxnLst/>
              <a:rect l="l" t="t" r="r" b="b"/>
              <a:pathLst>
                <a:path w="853746" h="1017529">
                  <a:moveTo>
                    <a:pt x="0" y="0"/>
                  </a:moveTo>
                  <a:lnTo>
                    <a:pt x="853746" y="0"/>
                  </a:lnTo>
                  <a:lnTo>
                    <a:pt x="853746" y="1017529"/>
                  </a:lnTo>
                  <a:lnTo>
                    <a:pt x="0" y="1017529"/>
                  </a:lnTo>
                  <a:close/>
                </a:path>
              </a:pathLst>
            </a:custGeom>
            <a:blipFill>
              <a:blip r:embed="rId3"/>
              <a:stretch>
                <a:fillRect l="-39388" r="-39388"/>
              </a:stretch>
            </a:blipFill>
            <a:ln w="161925" cap="sq">
              <a:solidFill>
                <a:srgbClr val="0C173C"/>
              </a:solidFill>
              <a:prstDash val="solid"/>
              <a:miter/>
            </a:ln>
          </p:spPr>
          <p:txBody>
            <a:bodyPr/>
            <a:lstStyle/>
            <a:p>
              <a:endParaRPr lang="en-US"/>
            </a:p>
          </p:txBody>
        </p:sp>
      </p:grpSp>
      <p:sp>
        <p:nvSpPr>
          <p:cNvPr id="18" name="TextBox 18"/>
          <p:cNvSpPr txBox="1"/>
          <p:nvPr/>
        </p:nvSpPr>
        <p:spPr>
          <a:xfrm>
            <a:off x="1028700" y="3113309"/>
            <a:ext cx="8669655" cy="1079613"/>
          </a:xfrm>
          <a:prstGeom prst="rect">
            <a:avLst/>
          </a:prstGeom>
        </p:spPr>
        <p:txBody>
          <a:bodyPr lIns="0" tIns="0" rIns="0" bIns="0" rtlCol="0" anchor="t">
            <a:spAutoFit/>
          </a:bodyPr>
          <a:lstStyle/>
          <a:p>
            <a:pPr algn="l">
              <a:lnSpc>
                <a:spcPts val="7957"/>
              </a:lnSpc>
            </a:pPr>
            <a:r>
              <a:rPr lang="en-US" sz="8464">
                <a:solidFill>
                  <a:srgbClr val="E4B123"/>
                </a:solidFill>
                <a:latin typeface="League Gothic"/>
                <a:ea typeface="League Gothic"/>
                <a:cs typeface="League Gothic"/>
                <a:sym typeface="League Gothic"/>
              </a:rPr>
              <a:t>Excess Cost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534285" y="1995885"/>
            <a:ext cx="397455" cy="16184775"/>
            <a:chOff x="0" y="0"/>
            <a:chExt cx="310604" cy="4262657"/>
          </a:xfrm>
        </p:grpSpPr>
        <p:sp>
          <p:nvSpPr>
            <p:cNvPr id="3" name="Freeform 3"/>
            <p:cNvSpPr/>
            <p:nvPr/>
          </p:nvSpPr>
          <p:spPr>
            <a:xfrm>
              <a:off x="0" y="0"/>
              <a:ext cx="310604" cy="4262657"/>
            </a:xfrm>
            <a:custGeom>
              <a:avLst/>
              <a:gdLst/>
              <a:ahLst/>
              <a:cxnLst/>
              <a:rect l="l" t="t" r="r" b="b"/>
              <a:pathLst>
                <a:path w="310604" h="4262657">
                  <a:moveTo>
                    <a:pt x="0" y="0"/>
                  </a:moveTo>
                  <a:lnTo>
                    <a:pt x="310604" y="0"/>
                  </a:lnTo>
                  <a:lnTo>
                    <a:pt x="310604" y="4262657"/>
                  </a:lnTo>
                  <a:lnTo>
                    <a:pt x="0" y="4262657"/>
                  </a:lnTo>
                  <a:close/>
                </a:path>
              </a:pathLst>
            </a:custGeom>
            <a:solidFill>
              <a:srgbClr val="0C173C"/>
            </a:solidFill>
          </p:spPr>
          <p:txBody>
            <a:bodyPr/>
            <a:lstStyle/>
            <a:p>
              <a:endParaRPr lang="en-US"/>
            </a:p>
          </p:txBody>
        </p:sp>
        <p:sp>
          <p:nvSpPr>
            <p:cNvPr id="4" name="TextBox 4"/>
            <p:cNvSpPr txBox="1"/>
            <p:nvPr/>
          </p:nvSpPr>
          <p:spPr>
            <a:xfrm>
              <a:off x="0" y="-38100"/>
              <a:ext cx="310604" cy="430075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695556" y="3649735"/>
            <a:ext cx="8744733" cy="440154"/>
            <a:chOff x="0" y="0"/>
            <a:chExt cx="2303139" cy="323171"/>
          </a:xfrm>
        </p:grpSpPr>
        <p:sp>
          <p:nvSpPr>
            <p:cNvPr id="6" name="Freeform 6"/>
            <p:cNvSpPr/>
            <p:nvPr/>
          </p:nvSpPr>
          <p:spPr>
            <a:xfrm>
              <a:off x="0" y="0"/>
              <a:ext cx="2303139" cy="323171"/>
            </a:xfrm>
            <a:custGeom>
              <a:avLst/>
              <a:gdLst/>
              <a:ahLst/>
              <a:cxnLst/>
              <a:rect l="l" t="t" r="r" b="b"/>
              <a:pathLst>
                <a:path w="2303139" h="323171">
                  <a:moveTo>
                    <a:pt x="0" y="0"/>
                  </a:moveTo>
                  <a:lnTo>
                    <a:pt x="2303139" y="0"/>
                  </a:lnTo>
                  <a:lnTo>
                    <a:pt x="2303139" y="323171"/>
                  </a:lnTo>
                  <a:lnTo>
                    <a:pt x="0" y="323171"/>
                  </a:lnTo>
                  <a:close/>
                </a:path>
              </a:pathLst>
            </a:custGeom>
            <a:solidFill>
              <a:srgbClr val="0C173C"/>
            </a:solidFill>
          </p:spPr>
          <p:txBody>
            <a:bodyPr/>
            <a:lstStyle/>
            <a:p>
              <a:endParaRPr lang="en-US"/>
            </a:p>
          </p:txBody>
        </p:sp>
        <p:sp>
          <p:nvSpPr>
            <p:cNvPr id="7" name="TextBox 7"/>
            <p:cNvSpPr txBox="1"/>
            <p:nvPr/>
          </p:nvSpPr>
          <p:spPr>
            <a:xfrm>
              <a:off x="0" y="-38100"/>
              <a:ext cx="2303139" cy="36127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6841648" y="8840651"/>
            <a:ext cx="1658275" cy="1234428"/>
            <a:chOff x="0" y="0"/>
            <a:chExt cx="581582" cy="418382"/>
          </a:xfrm>
        </p:grpSpPr>
        <p:sp>
          <p:nvSpPr>
            <p:cNvPr id="9" name="Freeform 9"/>
            <p:cNvSpPr/>
            <p:nvPr/>
          </p:nvSpPr>
          <p:spPr>
            <a:xfrm>
              <a:off x="0" y="0"/>
              <a:ext cx="581582" cy="418382"/>
            </a:xfrm>
            <a:custGeom>
              <a:avLst/>
              <a:gdLst/>
              <a:ahLst/>
              <a:cxnLst/>
              <a:rect l="l" t="t" r="r" b="b"/>
              <a:pathLst>
                <a:path w="581582" h="418382">
                  <a:moveTo>
                    <a:pt x="0" y="0"/>
                  </a:moveTo>
                  <a:lnTo>
                    <a:pt x="581582" y="0"/>
                  </a:lnTo>
                  <a:lnTo>
                    <a:pt x="581582" y="418382"/>
                  </a:lnTo>
                  <a:lnTo>
                    <a:pt x="0" y="418382"/>
                  </a:lnTo>
                  <a:close/>
                </a:path>
              </a:pathLst>
            </a:custGeom>
            <a:solidFill>
              <a:srgbClr val="E4B123"/>
            </a:solidFill>
          </p:spPr>
          <p:txBody>
            <a:bodyPr/>
            <a:lstStyle/>
            <a:p>
              <a:endParaRPr lang="en-US"/>
            </a:p>
          </p:txBody>
        </p:sp>
        <p:sp>
          <p:nvSpPr>
            <p:cNvPr id="10" name="TextBox 10"/>
            <p:cNvSpPr txBox="1"/>
            <p:nvPr/>
          </p:nvSpPr>
          <p:spPr>
            <a:xfrm>
              <a:off x="0" y="-38100"/>
              <a:ext cx="581582" cy="45648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5400000">
            <a:off x="7289191" y="-3028092"/>
            <a:ext cx="2978491" cy="15939921"/>
            <a:chOff x="0" y="0"/>
            <a:chExt cx="784459" cy="4198168"/>
          </a:xfrm>
        </p:grpSpPr>
        <p:sp>
          <p:nvSpPr>
            <p:cNvPr id="12" name="Freeform 12"/>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13" name="TextBox 13"/>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5400000">
            <a:off x="1528062" y="4013961"/>
            <a:ext cx="641493" cy="655466"/>
            <a:chOff x="0" y="0"/>
            <a:chExt cx="283609" cy="289786"/>
          </a:xfrm>
        </p:grpSpPr>
        <p:sp>
          <p:nvSpPr>
            <p:cNvPr id="15" name="Freeform 15"/>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16" name="TextBox 16"/>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17" name="Group 17"/>
          <p:cNvGrpSpPr/>
          <p:nvPr/>
        </p:nvGrpSpPr>
        <p:grpSpPr>
          <a:xfrm rot="-5400000">
            <a:off x="1154773" y="4323150"/>
            <a:ext cx="641493" cy="37088"/>
            <a:chOff x="0" y="0"/>
            <a:chExt cx="283609" cy="16397"/>
          </a:xfrm>
        </p:grpSpPr>
        <p:sp>
          <p:nvSpPr>
            <p:cNvPr id="18" name="Freeform 18"/>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19" name="TextBox 19"/>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20" name="Group 20"/>
          <p:cNvGrpSpPr/>
          <p:nvPr/>
        </p:nvGrpSpPr>
        <p:grpSpPr>
          <a:xfrm rot="-5400000">
            <a:off x="1901099" y="4323150"/>
            <a:ext cx="641493" cy="37088"/>
            <a:chOff x="0" y="0"/>
            <a:chExt cx="283609" cy="16397"/>
          </a:xfrm>
        </p:grpSpPr>
        <p:sp>
          <p:nvSpPr>
            <p:cNvPr id="21" name="Freeform 21"/>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22" name="TextBox 22"/>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23" name="TextBox 23"/>
          <p:cNvSpPr txBox="1"/>
          <p:nvPr/>
        </p:nvSpPr>
        <p:spPr>
          <a:xfrm>
            <a:off x="1573786" y="3995691"/>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A</a:t>
            </a:r>
          </a:p>
        </p:txBody>
      </p:sp>
      <p:sp>
        <p:nvSpPr>
          <p:cNvPr id="24" name="TextBox 24"/>
          <p:cNvSpPr txBox="1"/>
          <p:nvPr/>
        </p:nvSpPr>
        <p:spPr>
          <a:xfrm>
            <a:off x="2849910" y="4014231"/>
            <a:ext cx="8128978" cy="606426"/>
          </a:xfrm>
          <a:prstGeom prst="rect">
            <a:avLst/>
          </a:prstGeom>
        </p:spPr>
        <p:txBody>
          <a:bodyPr lIns="0" tIns="0" rIns="0" bIns="0" rtlCol="0" anchor="t">
            <a:spAutoFit/>
          </a:bodyPr>
          <a:lstStyle/>
          <a:p>
            <a:pPr algn="l">
              <a:lnSpc>
                <a:spcPts val="4899"/>
              </a:lnSpc>
              <a:spcBef>
                <a:spcPct val="0"/>
              </a:spcBef>
            </a:pPr>
            <a:r>
              <a:rPr lang="en-US" sz="3499" b="1">
                <a:solidFill>
                  <a:srgbClr val="02385B"/>
                </a:solidFill>
                <a:latin typeface="Public Sans Bold"/>
                <a:ea typeface="Public Sans Bold"/>
                <a:cs typeface="Public Sans Bold"/>
                <a:sym typeface="Public Sans Bold"/>
              </a:rPr>
              <a:t>ALLOCABLE</a:t>
            </a:r>
          </a:p>
        </p:txBody>
      </p:sp>
      <p:grpSp>
        <p:nvGrpSpPr>
          <p:cNvPr id="25" name="Group 25"/>
          <p:cNvGrpSpPr/>
          <p:nvPr/>
        </p:nvGrpSpPr>
        <p:grpSpPr>
          <a:xfrm rot="-5400000">
            <a:off x="7381434" y="273618"/>
            <a:ext cx="2978491" cy="15939921"/>
            <a:chOff x="0" y="0"/>
            <a:chExt cx="784459" cy="4198168"/>
          </a:xfrm>
        </p:grpSpPr>
        <p:sp>
          <p:nvSpPr>
            <p:cNvPr id="26" name="Freeform 26"/>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27" name="TextBox 27"/>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1521075" y="4776741"/>
            <a:ext cx="14755824" cy="1829435"/>
          </a:xfrm>
          <a:prstGeom prst="rect">
            <a:avLst/>
          </a:prstGeom>
        </p:spPr>
        <p:txBody>
          <a:bodyPr lIns="0" tIns="0" rIns="0" bIns="0" rtlCol="0" anchor="t">
            <a:spAutoFit/>
          </a:bodyPr>
          <a:lstStyle/>
          <a:p>
            <a:pPr algn="just">
              <a:lnSpc>
                <a:spcPts val="3640"/>
              </a:lnSpc>
            </a:pPr>
            <a:r>
              <a:rPr lang="en-US" sz="2600" dirty="0">
                <a:solidFill>
                  <a:srgbClr val="000000"/>
                </a:solidFill>
                <a:latin typeface="Public Sans"/>
                <a:ea typeface="Public Sans"/>
                <a:cs typeface="Public Sans"/>
                <a:sym typeface="Public Sans"/>
              </a:rPr>
              <a:t>For a cost to be allocable, it must have a clear connection to the grant and contribute to its objectives. </a:t>
            </a:r>
          </a:p>
          <a:p>
            <a:pPr algn="l">
              <a:lnSpc>
                <a:spcPts val="3640"/>
              </a:lnSpc>
            </a:pPr>
            <a:r>
              <a:rPr lang="en-US" sz="2600" b="1" dirty="0">
                <a:solidFill>
                  <a:srgbClr val="000000"/>
                </a:solidFill>
                <a:latin typeface="Public Sans Bold"/>
                <a:ea typeface="Public Sans Bold"/>
                <a:cs typeface="Public Sans Bold"/>
                <a:sym typeface="Public Sans Bold"/>
              </a:rPr>
              <a:t>“Can the connection between this cost and the project's objectives be clearly demonstrated?”</a:t>
            </a:r>
          </a:p>
          <a:p>
            <a:pPr algn="just">
              <a:lnSpc>
                <a:spcPts val="3640"/>
              </a:lnSpc>
              <a:spcBef>
                <a:spcPct val="0"/>
              </a:spcBef>
            </a:pPr>
            <a:endParaRPr lang="en-US" sz="2600" b="1" dirty="0">
              <a:solidFill>
                <a:srgbClr val="000000"/>
              </a:solidFill>
              <a:latin typeface="Public Sans Bold"/>
              <a:ea typeface="Public Sans Bold"/>
              <a:cs typeface="Public Sans Bold"/>
              <a:sym typeface="Public Sans Bold"/>
            </a:endParaRPr>
          </a:p>
        </p:txBody>
      </p:sp>
      <p:grpSp>
        <p:nvGrpSpPr>
          <p:cNvPr id="29" name="Group 29"/>
          <p:cNvGrpSpPr/>
          <p:nvPr/>
        </p:nvGrpSpPr>
        <p:grpSpPr>
          <a:xfrm rot="-5400000">
            <a:off x="7381434" y="-6202036"/>
            <a:ext cx="2978491" cy="15939921"/>
            <a:chOff x="0" y="0"/>
            <a:chExt cx="784459" cy="4198168"/>
          </a:xfrm>
        </p:grpSpPr>
        <p:sp>
          <p:nvSpPr>
            <p:cNvPr id="30" name="Freeform 30"/>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31" name="TextBox 31"/>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rot="-5400000">
            <a:off x="1528062" y="821515"/>
            <a:ext cx="641493" cy="655466"/>
            <a:chOff x="0" y="0"/>
            <a:chExt cx="283609" cy="289786"/>
          </a:xfrm>
        </p:grpSpPr>
        <p:sp>
          <p:nvSpPr>
            <p:cNvPr id="33" name="Freeform 33"/>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34" name="TextBox 34"/>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35" name="Group 35"/>
          <p:cNvGrpSpPr/>
          <p:nvPr/>
        </p:nvGrpSpPr>
        <p:grpSpPr>
          <a:xfrm rot="-5400000">
            <a:off x="1154773" y="1130703"/>
            <a:ext cx="641493" cy="37088"/>
            <a:chOff x="0" y="0"/>
            <a:chExt cx="283609" cy="16397"/>
          </a:xfrm>
        </p:grpSpPr>
        <p:sp>
          <p:nvSpPr>
            <p:cNvPr id="36" name="Freeform 36"/>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37" name="TextBox 37"/>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38" name="Group 38"/>
          <p:cNvGrpSpPr/>
          <p:nvPr/>
        </p:nvGrpSpPr>
        <p:grpSpPr>
          <a:xfrm rot="-5400000">
            <a:off x="1901099" y="1130703"/>
            <a:ext cx="641493" cy="37088"/>
            <a:chOff x="0" y="0"/>
            <a:chExt cx="283609" cy="16397"/>
          </a:xfrm>
        </p:grpSpPr>
        <p:sp>
          <p:nvSpPr>
            <p:cNvPr id="39" name="Freeform 39"/>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40" name="TextBox 40"/>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41" name="TextBox 41"/>
          <p:cNvSpPr txBox="1"/>
          <p:nvPr/>
        </p:nvSpPr>
        <p:spPr>
          <a:xfrm>
            <a:off x="1573786" y="803244"/>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R</a:t>
            </a:r>
          </a:p>
        </p:txBody>
      </p:sp>
      <p:sp>
        <p:nvSpPr>
          <p:cNvPr id="42" name="TextBox 42"/>
          <p:cNvSpPr txBox="1"/>
          <p:nvPr/>
        </p:nvSpPr>
        <p:spPr>
          <a:xfrm>
            <a:off x="2849910" y="803100"/>
            <a:ext cx="6962388" cy="606426"/>
          </a:xfrm>
          <a:prstGeom prst="rect">
            <a:avLst/>
          </a:prstGeom>
        </p:spPr>
        <p:txBody>
          <a:bodyPr lIns="0" tIns="0" rIns="0" bIns="0" rtlCol="0" anchor="t">
            <a:spAutoFit/>
          </a:bodyPr>
          <a:lstStyle/>
          <a:p>
            <a:pPr algn="l">
              <a:lnSpc>
                <a:spcPts val="4899"/>
              </a:lnSpc>
              <a:spcBef>
                <a:spcPct val="0"/>
              </a:spcBef>
            </a:pPr>
            <a:r>
              <a:rPr lang="en-US" sz="3499" b="1">
                <a:solidFill>
                  <a:srgbClr val="02385B"/>
                </a:solidFill>
                <a:latin typeface="Public Sans Bold"/>
                <a:ea typeface="Public Sans Bold"/>
                <a:cs typeface="Public Sans Bold"/>
                <a:sym typeface="Public Sans Bold"/>
              </a:rPr>
              <a:t>REASONABLE</a:t>
            </a:r>
          </a:p>
        </p:txBody>
      </p:sp>
      <p:sp>
        <p:nvSpPr>
          <p:cNvPr id="43" name="TextBox 43"/>
          <p:cNvSpPr txBox="1"/>
          <p:nvPr/>
        </p:nvSpPr>
        <p:spPr>
          <a:xfrm>
            <a:off x="1456975" y="1587088"/>
            <a:ext cx="14230805" cy="1372235"/>
          </a:xfrm>
          <a:prstGeom prst="rect">
            <a:avLst/>
          </a:prstGeom>
        </p:spPr>
        <p:txBody>
          <a:bodyPr lIns="0" tIns="0" rIns="0" bIns="0" rtlCol="0" anchor="t">
            <a:spAutoFit/>
          </a:bodyPr>
          <a:lstStyle/>
          <a:p>
            <a:pPr algn="just">
              <a:lnSpc>
                <a:spcPts val="3640"/>
              </a:lnSpc>
            </a:pPr>
            <a:r>
              <a:rPr lang="en-US" sz="2600" dirty="0">
                <a:solidFill>
                  <a:srgbClr val="000000"/>
                </a:solidFill>
                <a:latin typeface="Public Sans"/>
                <a:ea typeface="Public Sans"/>
                <a:cs typeface="Public Sans"/>
                <a:sym typeface="Public Sans"/>
              </a:rPr>
              <a:t>Reasonable costs are expenses that a prudent person would consider sensible and appropriate under the circumstances.</a:t>
            </a:r>
          </a:p>
          <a:p>
            <a:pPr algn="just">
              <a:lnSpc>
                <a:spcPts val="3640"/>
              </a:lnSpc>
              <a:spcBef>
                <a:spcPct val="0"/>
              </a:spcBef>
            </a:pPr>
            <a:r>
              <a:rPr lang="en-US" sz="2600" dirty="0">
                <a:solidFill>
                  <a:srgbClr val="000000"/>
                </a:solidFill>
                <a:latin typeface="Public Sans"/>
                <a:ea typeface="Public Sans"/>
                <a:cs typeface="Public Sans"/>
                <a:sym typeface="Public Sans"/>
              </a:rPr>
              <a:t> </a:t>
            </a:r>
            <a:r>
              <a:rPr lang="en-US" sz="2600" b="1" dirty="0">
                <a:solidFill>
                  <a:srgbClr val="000000"/>
                </a:solidFill>
                <a:latin typeface="Public Sans Bold"/>
                <a:ea typeface="Public Sans Bold"/>
                <a:cs typeface="Public Sans Bold"/>
                <a:sym typeface="Public Sans Bold"/>
              </a:rPr>
              <a:t>“Would an average person think this is a sensible way to spend grant funds?”</a:t>
            </a:r>
          </a:p>
        </p:txBody>
      </p:sp>
      <p:grpSp>
        <p:nvGrpSpPr>
          <p:cNvPr id="44" name="Group 44"/>
          <p:cNvGrpSpPr/>
          <p:nvPr/>
        </p:nvGrpSpPr>
        <p:grpSpPr>
          <a:xfrm rot="-5400000">
            <a:off x="1528062" y="7238941"/>
            <a:ext cx="641493" cy="655466"/>
            <a:chOff x="0" y="0"/>
            <a:chExt cx="283609" cy="289786"/>
          </a:xfrm>
        </p:grpSpPr>
        <p:sp>
          <p:nvSpPr>
            <p:cNvPr id="45" name="Freeform 45"/>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46" name="TextBox 46"/>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47" name="Group 47"/>
          <p:cNvGrpSpPr/>
          <p:nvPr/>
        </p:nvGrpSpPr>
        <p:grpSpPr>
          <a:xfrm rot="-5400000">
            <a:off x="1154773" y="7548130"/>
            <a:ext cx="641493" cy="37088"/>
            <a:chOff x="0" y="0"/>
            <a:chExt cx="283609" cy="16397"/>
          </a:xfrm>
        </p:grpSpPr>
        <p:sp>
          <p:nvSpPr>
            <p:cNvPr id="48" name="Freeform 48"/>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49" name="TextBox 49"/>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50" name="Group 50"/>
          <p:cNvGrpSpPr/>
          <p:nvPr/>
        </p:nvGrpSpPr>
        <p:grpSpPr>
          <a:xfrm rot="-5400000">
            <a:off x="1901099" y="7548130"/>
            <a:ext cx="641493" cy="37088"/>
            <a:chOff x="0" y="0"/>
            <a:chExt cx="283609" cy="16397"/>
          </a:xfrm>
        </p:grpSpPr>
        <p:sp>
          <p:nvSpPr>
            <p:cNvPr id="51" name="Freeform 51"/>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52" name="TextBox 52"/>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53" name="TextBox 53"/>
          <p:cNvSpPr txBox="1"/>
          <p:nvPr/>
        </p:nvSpPr>
        <p:spPr>
          <a:xfrm>
            <a:off x="1573786" y="7220671"/>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N</a:t>
            </a:r>
          </a:p>
        </p:txBody>
      </p:sp>
      <p:sp>
        <p:nvSpPr>
          <p:cNvPr id="54" name="TextBox 54"/>
          <p:cNvSpPr txBox="1"/>
          <p:nvPr/>
        </p:nvSpPr>
        <p:spPr>
          <a:xfrm>
            <a:off x="2849910" y="7220527"/>
            <a:ext cx="8128978" cy="606426"/>
          </a:xfrm>
          <a:prstGeom prst="rect">
            <a:avLst/>
          </a:prstGeom>
        </p:spPr>
        <p:txBody>
          <a:bodyPr lIns="0" tIns="0" rIns="0" bIns="0" rtlCol="0" anchor="t">
            <a:spAutoFit/>
          </a:bodyPr>
          <a:lstStyle/>
          <a:p>
            <a:pPr algn="l">
              <a:lnSpc>
                <a:spcPts val="4899"/>
              </a:lnSpc>
              <a:spcBef>
                <a:spcPct val="0"/>
              </a:spcBef>
            </a:pPr>
            <a:r>
              <a:rPr lang="en-US" sz="3499" b="1">
                <a:solidFill>
                  <a:srgbClr val="02385B"/>
                </a:solidFill>
                <a:latin typeface="Public Sans Bold"/>
                <a:ea typeface="Public Sans Bold"/>
                <a:cs typeface="Public Sans Bold"/>
                <a:sym typeface="Public Sans Bold"/>
              </a:rPr>
              <a:t>NECESSARY</a:t>
            </a:r>
          </a:p>
        </p:txBody>
      </p:sp>
      <p:sp>
        <p:nvSpPr>
          <p:cNvPr id="55" name="TextBox 55"/>
          <p:cNvSpPr txBox="1"/>
          <p:nvPr/>
        </p:nvSpPr>
        <p:spPr>
          <a:xfrm>
            <a:off x="1456975" y="8068396"/>
            <a:ext cx="14230805" cy="1372235"/>
          </a:xfrm>
          <a:prstGeom prst="rect">
            <a:avLst/>
          </a:prstGeom>
        </p:spPr>
        <p:txBody>
          <a:bodyPr lIns="0" tIns="0" rIns="0" bIns="0" rtlCol="0" anchor="t">
            <a:spAutoFit/>
          </a:bodyPr>
          <a:lstStyle/>
          <a:p>
            <a:pPr algn="just">
              <a:lnSpc>
                <a:spcPts val="3640"/>
              </a:lnSpc>
            </a:pPr>
            <a:r>
              <a:rPr lang="en-US" sz="2600" dirty="0">
                <a:solidFill>
                  <a:srgbClr val="000000"/>
                </a:solidFill>
                <a:latin typeface="Public Sans"/>
                <a:ea typeface="Public Sans"/>
                <a:cs typeface="Public Sans"/>
                <a:sym typeface="Public Sans"/>
              </a:rPr>
              <a:t>Necessary costs are expenses that are essential for achieving the goals of the grant project.</a:t>
            </a:r>
          </a:p>
          <a:p>
            <a:pPr algn="just">
              <a:lnSpc>
                <a:spcPts val="3640"/>
              </a:lnSpc>
            </a:pPr>
            <a:r>
              <a:rPr lang="en-US" sz="2600" dirty="0">
                <a:solidFill>
                  <a:srgbClr val="000000"/>
                </a:solidFill>
                <a:latin typeface="Public Sans"/>
                <a:ea typeface="Public Sans"/>
                <a:cs typeface="Public Sans"/>
                <a:sym typeface="Public Sans"/>
              </a:rPr>
              <a:t> </a:t>
            </a:r>
          </a:p>
          <a:p>
            <a:pPr algn="just">
              <a:lnSpc>
                <a:spcPts val="3640"/>
              </a:lnSpc>
              <a:spcBef>
                <a:spcPct val="0"/>
              </a:spcBef>
            </a:pPr>
            <a:r>
              <a:rPr lang="en-US" sz="2600" b="1" dirty="0">
                <a:solidFill>
                  <a:srgbClr val="000000"/>
                </a:solidFill>
                <a:latin typeface="Public Sans Bold"/>
                <a:ea typeface="Public Sans Bold"/>
                <a:cs typeface="Public Sans Bold"/>
                <a:sym typeface="Public Sans Bold"/>
              </a:rPr>
              <a:t>“Is this expense required to accomplish our grant objectives?”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420101" y="-8610601"/>
            <a:ext cx="1219200" cy="18059403"/>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0C173C"/>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2736583" y="4735584"/>
            <a:ext cx="10477498" cy="625335"/>
            <a:chOff x="0" y="0"/>
            <a:chExt cx="3804824" cy="226181"/>
          </a:xfrm>
        </p:grpSpPr>
        <p:sp>
          <p:nvSpPr>
            <p:cNvPr id="6" name="Freeform 6"/>
            <p:cNvSpPr/>
            <p:nvPr/>
          </p:nvSpPr>
          <p:spPr>
            <a:xfrm>
              <a:off x="0" y="0"/>
              <a:ext cx="3804824" cy="226181"/>
            </a:xfrm>
            <a:custGeom>
              <a:avLst/>
              <a:gdLst/>
              <a:ahLst/>
              <a:cxnLst/>
              <a:rect l="l" t="t" r="r" b="b"/>
              <a:pathLst>
                <a:path w="3804824" h="226181">
                  <a:moveTo>
                    <a:pt x="0" y="0"/>
                  </a:moveTo>
                  <a:lnTo>
                    <a:pt x="3804824" y="0"/>
                  </a:lnTo>
                  <a:lnTo>
                    <a:pt x="3804824" y="226181"/>
                  </a:lnTo>
                  <a:lnTo>
                    <a:pt x="0" y="226181"/>
                  </a:lnTo>
                  <a:close/>
                </a:path>
              </a:pathLst>
            </a:custGeom>
            <a:solidFill>
              <a:srgbClr val="E4B123"/>
            </a:solidFill>
          </p:spPr>
          <p:txBody>
            <a:bodyPr/>
            <a:lstStyle/>
            <a:p>
              <a:endParaRPr lang="en-US"/>
            </a:p>
          </p:txBody>
        </p:sp>
        <p:sp>
          <p:nvSpPr>
            <p:cNvPr id="7" name="TextBox 7"/>
            <p:cNvSpPr txBox="1"/>
            <p:nvPr/>
          </p:nvSpPr>
          <p:spPr>
            <a:xfrm>
              <a:off x="0" y="-38100"/>
              <a:ext cx="3804824" cy="264281"/>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9302094" y="3156765"/>
            <a:ext cx="8096290" cy="5151265"/>
          </a:xfrm>
          <a:custGeom>
            <a:avLst/>
            <a:gdLst/>
            <a:ahLst/>
            <a:cxnLst/>
            <a:rect l="l" t="t" r="r" b="b"/>
            <a:pathLst>
              <a:path w="8096290" h="5151265">
                <a:moveTo>
                  <a:pt x="0" y="0"/>
                </a:moveTo>
                <a:lnTo>
                  <a:pt x="8096290" y="0"/>
                </a:lnTo>
                <a:lnTo>
                  <a:pt x="8096290" y="5151265"/>
                </a:lnTo>
                <a:lnTo>
                  <a:pt x="0" y="515126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028700" y="1576748"/>
            <a:ext cx="7742879" cy="3212667"/>
          </a:xfrm>
          <a:prstGeom prst="rect">
            <a:avLst/>
          </a:prstGeom>
        </p:spPr>
        <p:txBody>
          <a:bodyPr lIns="0" tIns="0" rIns="0" bIns="0" rtlCol="0" anchor="t">
            <a:spAutoFit/>
          </a:bodyPr>
          <a:lstStyle/>
          <a:p>
            <a:pPr algn="l">
              <a:lnSpc>
                <a:spcPts val="12279"/>
              </a:lnSpc>
            </a:pPr>
            <a:r>
              <a:rPr lang="en-US" sz="13063">
                <a:solidFill>
                  <a:srgbClr val="02385B"/>
                </a:solidFill>
                <a:latin typeface="League Gothic"/>
                <a:ea typeface="League Gothic"/>
                <a:cs typeface="League Gothic"/>
                <a:sym typeface="League Gothic"/>
              </a:rPr>
              <a:t>REIMBURSEMENT PROCESS</a:t>
            </a:r>
          </a:p>
        </p:txBody>
      </p:sp>
      <p:sp>
        <p:nvSpPr>
          <p:cNvPr id="10" name="TextBox 10"/>
          <p:cNvSpPr txBox="1"/>
          <p:nvPr/>
        </p:nvSpPr>
        <p:spPr>
          <a:xfrm>
            <a:off x="1028700" y="4805045"/>
            <a:ext cx="7742879" cy="4453255"/>
          </a:xfrm>
          <a:prstGeom prst="rect">
            <a:avLst/>
          </a:prstGeom>
        </p:spPr>
        <p:txBody>
          <a:bodyPr lIns="0" tIns="0" rIns="0" bIns="0" rtlCol="0" anchor="t">
            <a:spAutoFit/>
          </a:bodyPr>
          <a:lstStyle/>
          <a:p>
            <a:pPr marL="604519" lvl="1" indent="-302260" algn="l">
              <a:lnSpc>
                <a:spcPts val="3919"/>
              </a:lnSpc>
              <a:buFont typeface="Arial"/>
              <a:buChar char="•"/>
            </a:pPr>
            <a:r>
              <a:rPr lang="en-US" sz="2799" dirty="0">
                <a:solidFill>
                  <a:srgbClr val="000000"/>
                </a:solidFill>
                <a:latin typeface="Public Sans"/>
                <a:ea typeface="Public Sans"/>
                <a:cs typeface="Public Sans"/>
                <a:sym typeface="Public Sans"/>
              </a:rPr>
              <a:t>Request a reimbursement online and submit your cover letter, spreadsheet, invoice, and proof of payment. </a:t>
            </a:r>
          </a:p>
          <a:p>
            <a:pPr algn="l">
              <a:lnSpc>
                <a:spcPts val="3919"/>
              </a:lnSpc>
            </a:pPr>
            <a:endParaRPr lang="en-US" sz="2799" dirty="0">
              <a:solidFill>
                <a:srgbClr val="000000"/>
              </a:solidFill>
              <a:latin typeface="Public Sans"/>
              <a:ea typeface="Public Sans"/>
              <a:cs typeface="Public Sans"/>
              <a:sym typeface="Public Sans"/>
            </a:endParaRPr>
          </a:p>
          <a:p>
            <a:pPr marL="604519" lvl="1" indent="-302260" algn="l">
              <a:lnSpc>
                <a:spcPts val="3919"/>
              </a:lnSpc>
              <a:buFont typeface="Arial"/>
              <a:buChar char="•"/>
            </a:pPr>
            <a:r>
              <a:rPr lang="en-US" sz="2799" dirty="0">
                <a:solidFill>
                  <a:srgbClr val="000000"/>
                </a:solidFill>
                <a:latin typeface="Public Sans"/>
                <a:ea typeface="Public Sans"/>
                <a:cs typeface="Public Sans"/>
                <a:sym typeface="Public Sans"/>
              </a:rPr>
              <a:t>You’ll receive an email once received.</a:t>
            </a:r>
          </a:p>
          <a:p>
            <a:pPr algn="l">
              <a:lnSpc>
                <a:spcPts val="3919"/>
              </a:lnSpc>
            </a:pPr>
            <a:endParaRPr lang="en-US" sz="2799" dirty="0">
              <a:solidFill>
                <a:srgbClr val="000000"/>
              </a:solidFill>
              <a:latin typeface="Public Sans"/>
              <a:ea typeface="Public Sans"/>
              <a:cs typeface="Public Sans"/>
              <a:sym typeface="Public Sans"/>
            </a:endParaRPr>
          </a:p>
          <a:p>
            <a:pPr marL="604519" lvl="1" indent="-302260" algn="l">
              <a:lnSpc>
                <a:spcPts val="3919"/>
              </a:lnSpc>
              <a:spcBef>
                <a:spcPct val="0"/>
              </a:spcBef>
              <a:buFont typeface="Arial"/>
              <a:buChar char="•"/>
            </a:pPr>
            <a:r>
              <a:rPr lang="en-US" sz="2799" dirty="0">
                <a:solidFill>
                  <a:srgbClr val="000000"/>
                </a:solidFill>
                <a:latin typeface="Public Sans"/>
                <a:ea typeface="Public Sans"/>
                <a:cs typeface="Public Sans"/>
                <a:sym typeface="Public Sans"/>
              </a:rPr>
              <a:t>Paperwork is processed &amp; reimbursement sent to school within two weeks.</a:t>
            </a:r>
          </a:p>
          <a:p>
            <a:pPr algn="l">
              <a:lnSpc>
                <a:spcPts val="3919"/>
              </a:lnSpc>
              <a:spcBef>
                <a:spcPct val="0"/>
              </a:spcBef>
            </a:pPr>
            <a:endParaRPr lang="en-US" sz="2799" dirty="0">
              <a:solidFill>
                <a:srgbClr val="000000"/>
              </a:solidFill>
              <a:latin typeface="Public Sans"/>
              <a:ea typeface="Public Sans"/>
              <a:cs typeface="Public Sans"/>
              <a:sym typeface="Public Sans"/>
            </a:endParaRPr>
          </a:p>
        </p:txBody>
      </p:sp>
      <p:sp>
        <p:nvSpPr>
          <p:cNvPr id="11" name="TextBox 11"/>
          <p:cNvSpPr txBox="1"/>
          <p:nvPr/>
        </p:nvSpPr>
        <p:spPr>
          <a:xfrm>
            <a:off x="10323596" y="2221433"/>
            <a:ext cx="6053286" cy="537846"/>
          </a:xfrm>
          <a:prstGeom prst="rect">
            <a:avLst/>
          </a:prstGeom>
        </p:spPr>
        <p:txBody>
          <a:bodyPr lIns="0" tIns="0" rIns="0" bIns="0" rtlCol="0" anchor="t">
            <a:spAutoFit/>
          </a:bodyPr>
          <a:lstStyle/>
          <a:p>
            <a:pPr algn="ctr">
              <a:lnSpc>
                <a:spcPts val="4479"/>
              </a:lnSpc>
              <a:spcBef>
                <a:spcPct val="0"/>
              </a:spcBef>
            </a:pPr>
            <a:r>
              <a:rPr lang="en-US" sz="3199" b="1" dirty="0">
                <a:solidFill>
                  <a:srgbClr val="0C173C"/>
                </a:solidFill>
                <a:latin typeface="Canva Sans Bold"/>
                <a:ea typeface="Canva Sans Bold"/>
                <a:cs typeface="Canva Sans Bold"/>
                <a:sym typeface="Canva Sans Bold"/>
              </a:rPr>
              <a:t>www.pcsb.org/SpecialProjects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060342" cy="456580"/>
            <a:chOff x="0" y="0"/>
            <a:chExt cx="4925012" cy="202394"/>
          </a:xfrm>
        </p:grpSpPr>
        <p:sp>
          <p:nvSpPr>
            <p:cNvPr id="3" name="Freeform 3"/>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4" name="TextBox 4"/>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3" y="9830419"/>
            <a:ext cx="18060344" cy="449878"/>
            <a:chOff x="0" y="0"/>
            <a:chExt cx="4925012" cy="202394"/>
          </a:xfrm>
        </p:grpSpPr>
        <p:sp>
          <p:nvSpPr>
            <p:cNvPr id="6" name="Freeform 6"/>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7" name="TextBox 7"/>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455055" y="0"/>
            <a:ext cx="6966295" cy="3858646"/>
            <a:chOff x="0" y="0"/>
            <a:chExt cx="1834744" cy="1016269"/>
          </a:xfrm>
        </p:grpSpPr>
        <p:sp>
          <p:nvSpPr>
            <p:cNvPr id="9" name="Freeform 9"/>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0C173C"/>
            </a:solidFill>
          </p:spPr>
          <p:txBody>
            <a:bodyPr/>
            <a:lstStyle/>
            <a:p>
              <a:endParaRPr lang="en-US"/>
            </a:p>
          </p:txBody>
        </p:sp>
        <p:sp>
          <p:nvSpPr>
            <p:cNvPr id="10" name="TextBox 10"/>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455055" y="6428354"/>
            <a:ext cx="6966295" cy="3858646"/>
            <a:chOff x="0" y="0"/>
            <a:chExt cx="1834744" cy="1016269"/>
          </a:xfrm>
        </p:grpSpPr>
        <p:sp>
          <p:nvSpPr>
            <p:cNvPr id="12" name="Freeform 12"/>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0C173C"/>
            </a:solidFill>
          </p:spPr>
          <p:txBody>
            <a:bodyPr/>
            <a:lstStyle/>
            <a:p>
              <a:endParaRPr lang="en-US"/>
            </a:p>
          </p:txBody>
        </p:sp>
        <p:sp>
          <p:nvSpPr>
            <p:cNvPr id="13" name="TextBox 13"/>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3735811" y="3536189"/>
            <a:ext cx="4685539" cy="6750812"/>
            <a:chOff x="0" y="0"/>
            <a:chExt cx="1834744" cy="2317398"/>
          </a:xfrm>
        </p:grpSpPr>
        <p:sp>
          <p:nvSpPr>
            <p:cNvPr id="15" name="Freeform 15"/>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E4B123"/>
            </a:solidFill>
          </p:spPr>
          <p:txBody>
            <a:bodyPr/>
            <a:lstStyle/>
            <a:p>
              <a:endParaRPr lang="en-US"/>
            </a:p>
          </p:txBody>
        </p:sp>
        <p:sp>
          <p:nvSpPr>
            <p:cNvPr id="16" name="TextBox 16"/>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2153728" y="456580"/>
            <a:ext cx="1080705" cy="9373841"/>
            <a:chOff x="0" y="0"/>
            <a:chExt cx="284630" cy="2468830"/>
          </a:xfrm>
        </p:grpSpPr>
        <p:sp>
          <p:nvSpPr>
            <p:cNvPr id="18" name="Freeform 18"/>
            <p:cNvSpPr/>
            <p:nvPr/>
          </p:nvSpPr>
          <p:spPr>
            <a:xfrm>
              <a:off x="0" y="0"/>
              <a:ext cx="284630" cy="2468831"/>
            </a:xfrm>
            <a:custGeom>
              <a:avLst/>
              <a:gdLst/>
              <a:ahLst/>
              <a:cxnLst/>
              <a:rect l="l" t="t" r="r" b="b"/>
              <a:pathLst>
                <a:path w="284630" h="2468831">
                  <a:moveTo>
                    <a:pt x="0" y="0"/>
                  </a:moveTo>
                  <a:lnTo>
                    <a:pt x="284630" y="0"/>
                  </a:lnTo>
                  <a:lnTo>
                    <a:pt x="284630" y="2468831"/>
                  </a:lnTo>
                  <a:lnTo>
                    <a:pt x="0" y="2468831"/>
                  </a:lnTo>
                  <a:close/>
                </a:path>
              </a:pathLst>
            </a:custGeom>
            <a:solidFill>
              <a:srgbClr val="E4B123"/>
            </a:solidFill>
          </p:spPr>
          <p:txBody>
            <a:bodyPr/>
            <a:lstStyle/>
            <a:p>
              <a:endParaRPr lang="en-US"/>
            </a:p>
          </p:txBody>
        </p:sp>
        <p:sp>
          <p:nvSpPr>
            <p:cNvPr id="19" name="TextBox 19"/>
            <p:cNvSpPr txBox="1"/>
            <p:nvPr/>
          </p:nvSpPr>
          <p:spPr>
            <a:xfrm>
              <a:off x="0" y="-38100"/>
              <a:ext cx="284630" cy="250693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3632468" y="-1"/>
            <a:ext cx="4801223" cy="2605422"/>
            <a:chOff x="0" y="0"/>
            <a:chExt cx="1264520" cy="686202"/>
          </a:xfrm>
        </p:grpSpPr>
        <p:sp>
          <p:nvSpPr>
            <p:cNvPr id="21" name="Freeform 21"/>
            <p:cNvSpPr/>
            <p:nvPr/>
          </p:nvSpPr>
          <p:spPr>
            <a:xfrm>
              <a:off x="0" y="0"/>
              <a:ext cx="1264520" cy="686202"/>
            </a:xfrm>
            <a:custGeom>
              <a:avLst/>
              <a:gdLst/>
              <a:ahLst/>
              <a:cxnLst/>
              <a:rect l="l" t="t" r="r" b="b"/>
              <a:pathLst>
                <a:path w="1264520" h="686202">
                  <a:moveTo>
                    <a:pt x="0" y="0"/>
                  </a:moveTo>
                  <a:lnTo>
                    <a:pt x="1264520" y="0"/>
                  </a:lnTo>
                  <a:lnTo>
                    <a:pt x="1264520" y="686202"/>
                  </a:lnTo>
                  <a:lnTo>
                    <a:pt x="0" y="686202"/>
                  </a:lnTo>
                  <a:close/>
                </a:path>
              </a:pathLst>
            </a:custGeom>
            <a:solidFill>
              <a:srgbClr val="E4B123"/>
            </a:solidFill>
          </p:spPr>
          <p:txBody>
            <a:bodyPr/>
            <a:lstStyle/>
            <a:p>
              <a:endParaRPr lang="en-US"/>
            </a:p>
          </p:txBody>
        </p:sp>
        <p:sp>
          <p:nvSpPr>
            <p:cNvPr id="22" name="TextBox 22"/>
            <p:cNvSpPr txBox="1"/>
            <p:nvPr/>
          </p:nvSpPr>
          <p:spPr>
            <a:xfrm>
              <a:off x="0" y="-38100"/>
              <a:ext cx="1264520" cy="724302"/>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1534809" y="1371683"/>
            <a:ext cx="7877916" cy="1475404"/>
          </a:xfrm>
          <a:prstGeom prst="rect">
            <a:avLst/>
          </a:prstGeom>
        </p:spPr>
        <p:txBody>
          <a:bodyPr lIns="0" tIns="0" rIns="0" bIns="0" rtlCol="0" anchor="t">
            <a:spAutoFit/>
          </a:bodyPr>
          <a:lstStyle/>
          <a:p>
            <a:pPr algn="l">
              <a:lnSpc>
                <a:spcPts val="10818"/>
              </a:lnSpc>
            </a:pPr>
            <a:r>
              <a:rPr lang="en-US" sz="11509">
                <a:solidFill>
                  <a:srgbClr val="0C173C"/>
                </a:solidFill>
                <a:latin typeface="Gagalin"/>
                <a:ea typeface="Gagalin"/>
                <a:cs typeface="Gagalin"/>
                <a:sym typeface="Gagalin"/>
              </a:rPr>
              <a:t>THANK YOU!</a:t>
            </a:r>
          </a:p>
        </p:txBody>
      </p:sp>
      <p:grpSp>
        <p:nvGrpSpPr>
          <p:cNvPr id="24" name="Group 24"/>
          <p:cNvGrpSpPr/>
          <p:nvPr/>
        </p:nvGrpSpPr>
        <p:grpSpPr>
          <a:xfrm>
            <a:off x="1605145" y="3003348"/>
            <a:ext cx="7105371" cy="107165"/>
            <a:chOff x="0" y="0"/>
            <a:chExt cx="2058806" cy="31051"/>
          </a:xfrm>
        </p:grpSpPr>
        <p:sp>
          <p:nvSpPr>
            <p:cNvPr id="25" name="Freeform 25"/>
            <p:cNvSpPr/>
            <p:nvPr/>
          </p:nvSpPr>
          <p:spPr>
            <a:xfrm>
              <a:off x="0" y="0"/>
              <a:ext cx="2058806" cy="31051"/>
            </a:xfrm>
            <a:custGeom>
              <a:avLst/>
              <a:gdLst/>
              <a:ahLst/>
              <a:cxnLst/>
              <a:rect l="l" t="t" r="r" b="b"/>
              <a:pathLst>
                <a:path w="2058806" h="31051">
                  <a:moveTo>
                    <a:pt x="0" y="0"/>
                  </a:moveTo>
                  <a:lnTo>
                    <a:pt x="2058806" y="0"/>
                  </a:lnTo>
                  <a:lnTo>
                    <a:pt x="2058806" y="31051"/>
                  </a:lnTo>
                  <a:lnTo>
                    <a:pt x="0" y="31051"/>
                  </a:lnTo>
                  <a:close/>
                </a:path>
              </a:pathLst>
            </a:custGeom>
            <a:solidFill>
              <a:srgbClr val="0C173C"/>
            </a:solidFill>
          </p:spPr>
          <p:txBody>
            <a:bodyPr/>
            <a:lstStyle/>
            <a:p>
              <a:endParaRPr lang="en-US"/>
            </a:p>
          </p:txBody>
        </p:sp>
        <p:sp>
          <p:nvSpPr>
            <p:cNvPr id="26" name="TextBox 26"/>
            <p:cNvSpPr txBox="1"/>
            <p:nvPr/>
          </p:nvSpPr>
          <p:spPr>
            <a:xfrm>
              <a:off x="0" y="-38100"/>
              <a:ext cx="2058806" cy="69151"/>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a:off x="1605145" y="4288769"/>
            <a:ext cx="461570" cy="461570"/>
          </a:xfrm>
          <a:custGeom>
            <a:avLst/>
            <a:gdLst/>
            <a:ahLst/>
            <a:cxnLst/>
            <a:rect l="l" t="t" r="r" b="b"/>
            <a:pathLst>
              <a:path w="461570" h="461570">
                <a:moveTo>
                  <a:pt x="0" y="0"/>
                </a:moveTo>
                <a:lnTo>
                  <a:pt x="461571" y="0"/>
                </a:lnTo>
                <a:lnTo>
                  <a:pt x="461571" y="461571"/>
                </a:lnTo>
                <a:lnTo>
                  <a:pt x="0" y="4615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Freeform 28"/>
          <p:cNvSpPr/>
          <p:nvPr/>
        </p:nvSpPr>
        <p:spPr>
          <a:xfrm>
            <a:off x="1605145" y="4996110"/>
            <a:ext cx="461570" cy="461570"/>
          </a:xfrm>
          <a:custGeom>
            <a:avLst/>
            <a:gdLst/>
            <a:ahLst/>
            <a:cxnLst/>
            <a:rect l="l" t="t" r="r" b="b"/>
            <a:pathLst>
              <a:path w="461570" h="461570">
                <a:moveTo>
                  <a:pt x="0" y="0"/>
                </a:moveTo>
                <a:lnTo>
                  <a:pt x="461571" y="0"/>
                </a:lnTo>
                <a:lnTo>
                  <a:pt x="461571" y="461570"/>
                </a:lnTo>
                <a:lnTo>
                  <a:pt x="0" y="461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TextBox 29"/>
          <p:cNvSpPr txBox="1"/>
          <p:nvPr/>
        </p:nvSpPr>
        <p:spPr>
          <a:xfrm>
            <a:off x="2305423" y="4223637"/>
            <a:ext cx="5063974" cy="515783"/>
          </a:xfrm>
          <a:prstGeom prst="rect">
            <a:avLst/>
          </a:prstGeom>
        </p:spPr>
        <p:txBody>
          <a:bodyPr lIns="0" tIns="0" rIns="0" bIns="0" rtlCol="0" anchor="t">
            <a:spAutoFit/>
          </a:bodyPr>
          <a:lstStyle/>
          <a:p>
            <a:pPr algn="l">
              <a:lnSpc>
                <a:spcPts val="4120"/>
              </a:lnSpc>
              <a:spcBef>
                <a:spcPct val="0"/>
              </a:spcBef>
            </a:pPr>
            <a:r>
              <a:rPr lang="en-US" sz="2943">
                <a:solidFill>
                  <a:srgbClr val="000000"/>
                </a:solidFill>
                <a:latin typeface="Public Sans"/>
                <a:ea typeface="Public Sans"/>
                <a:cs typeface="Public Sans"/>
                <a:sym typeface="Public Sans"/>
              </a:rPr>
              <a:t>727-588-6000 ext.1440</a:t>
            </a:r>
          </a:p>
        </p:txBody>
      </p:sp>
      <p:sp>
        <p:nvSpPr>
          <p:cNvPr id="30" name="TextBox 30"/>
          <p:cNvSpPr txBox="1"/>
          <p:nvPr/>
        </p:nvSpPr>
        <p:spPr>
          <a:xfrm>
            <a:off x="2305423" y="4919910"/>
            <a:ext cx="4616208" cy="515783"/>
          </a:xfrm>
          <a:prstGeom prst="rect">
            <a:avLst/>
          </a:prstGeom>
        </p:spPr>
        <p:txBody>
          <a:bodyPr lIns="0" tIns="0" rIns="0" bIns="0" rtlCol="0" anchor="t">
            <a:spAutoFit/>
          </a:bodyPr>
          <a:lstStyle/>
          <a:p>
            <a:pPr algn="l">
              <a:lnSpc>
                <a:spcPts val="4120"/>
              </a:lnSpc>
              <a:spcBef>
                <a:spcPct val="0"/>
              </a:spcBef>
            </a:pPr>
            <a:r>
              <a:rPr lang="en-US" sz="2943">
                <a:solidFill>
                  <a:srgbClr val="000000"/>
                </a:solidFill>
                <a:latin typeface="Public Sans"/>
                <a:ea typeface="Public Sans"/>
                <a:cs typeface="Public Sans"/>
                <a:sym typeface="Public Sans"/>
              </a:rPr>
              <a:t>DelemeesterN@pcsb.org</a:t>
            </a:r>
          </a:p>
        </p:txBody>
      </p:sp>
      <p:grpSp>
        <p:nvGrpSpPr>
          <p:cNvPr id="31" name="Group 31"/>
          <p:cNvGrpSpPr/>
          <p:nvPr/>
        </p:nvGrpSpPr>
        <p:grpSpPr>
          <a:xfrm>
            <a:off x="1605145" y="6961494"/>
            <a:ext cx="5550372" cy="1121535"/>
            <a:chOff x="0" y="0"/>
            <a:chExt cx="7400496" cy="1495380"/>
          </a:xfrm>
        </p:grpSpPr>
        <p:sp>
          <p:nvSpPr>
            <p:cNvPr id="32" name="TextBox 32"/>
            <p:cNvSpPr txBox="1"/>
            <p:nvPr/>
          </p:nvSpPr>
          <p:spPr>
            <a:xfrm>
              <a:off x="933704" y="-68821"/>
              <a:ext cx="6466793" cy="662311"/>
            </a:xfrm>
            <a:prstGeom prst="rect">
              <a:avLst/>
            </a:prstGeom>
          </p:spPr>
          <p:txBody>
            <a:bodyPr lIns="0" tIns="0" rIns="0" bIns="0" rtlCol="0" anchor="t">
              <a:spAutoFit/>
            </a:bodyPr>
            <a:lstStyle/>
            <a:p>
              <a:pPr algn="l">
                <a:lnSpc>
                  <a:spcPts val="4120"/>
                </a:lnSpc>
                <a:spcBef>
                  <a:spcPct val="0"/>
                </a:spcBef>
              </a:pPr>
              <a:r>
                <a:rPr lang="en-US" sz="2943">
                  <a:solidFill>
                    <a:srgbClr val="000000"/>
                  </a:solidFill>
                  <a:latin typeface="Public Sans"/>
                  <a:ea typeface="Public Sans"/>
                  <a:cs typeface="Public Sans"/>
                  <a:sym typeface="Public Sans"/>
                </a:rPr>
                <a:t>727-588-6504</a:t>
              </a:r>
            </a:p>
          </p:txBody>
        </p:sp>
        <p:sp>
          <p:nvSpPr>
            <p:cNvPr id="33" name="TextBox 33"/>
            <p:cNvSpPr txBox="1"/>
            <p:nvPr/>
          </p:nvSpPr>
          <p:spPr>
            <a:xfrm>
              <a:off x="933704" y="895542"/>
              <a:ext cx="6032915" cy="599838"/>
            </a:xfrm>
            <a:prstGeom prst="rect">
              <a:avLst/>
            </a:prstGeom>
          </p:spPr>
          <p:txBody>
            <a:bodyPr lIns="0" tIns="0" rIns="0" bIns="0" rtlCol="0" anchor="t">
              <a:spAutoFit/>
            </a:bodyPr>
            <a:lstStyle/>
            <a:p>
              <a:pPr algn="l">
                <a:lnSpc>
                  <a:spcPts val="3684"/>
                </a:lnSpc>
                <a:spcBef>
                  <a:spcPct val="0"/>
                </a:spcBef>
              </a:pPr>
              <a:r>
                <a:rPr lang="en-US" sz="2631">
                  <a:solidFill>
                    <a:srgbClr val="000000"/>
                  </a:solidFill>
                  <a:latin typeface="Public Sans"/>
                  <a:ea typeface="Public Sans"/>
                  <a:cs typeface="Public Sans"/>
                  <a:sym typeface="Public Sans"/>
                </a:rPr>
                <a:t>HopkinsK@pcsb.org</a:t>
              </a:r>
            </a:p>
          </p:txBody>
        </p:sp>
        <p:sp>
          <p:nvSpPr>
            <p:cNvPr id="34" name="Freeform 34"/>
            <p:cNvSpPr/>
            <p:nvPr/>
          </p:nvSpPr>
          <p:spPr>
            <a:xfrm>
              <a:off x="0" y="0"/>
              <a:ext cx="615427" cy="615427"/>
            </a:xfrm>
            <a:custGeom>
              <a:avLst/>
              <a:gdLst/>
              <a:ahLst/>
              <a:cxnLst/>
              <a:rect l="l" t="t" r="r" b="b"/>
              <a:pathLst>
                <a:path w="615427" h="615427">
                  <a:moveTo>
                    <a:pt x="0" y="0"/>
                  </a:moveTo>
                  <a:lnTo>
                    <a:pt x="615427" y="0"/>
                  </a:lnTo>
                  <a:lnTo>
                    <a:pt x="615427" y="615427"/>
                  </a:lnTo>
                  <a:lnTo>
                    <a:pt x="0" y="6154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Freeform 35"/>
            <p:cNvSpPr/>
            <p:nvPr/>
          </p:nvSpPr>
          <p:spPr>
            <a:xfrm>
              <a:off x="0" y="879754"/>
              <a:ext cx="615427" cy="615427"/>
            </a:xfrm>
            <a:custGeom>
              <a:avLst/>
              <a:gdLst/>
              <a:ahLst/>
              <a:cxnLst/>
              <a:rect l="l" t="t" r="r" b="b"/>
              <a:pathLst>
                <a:path w="615427" h="615427">
                  <a:moveTo>
                    <a:pt x="0" y="0"/>
                  </a:moveTo>
                  <a:lnTo>
                    <a:pt x="615427" y="0"/>
                  </a:lnTo>
                  <a:lnTo>
                    <a:pt x="615427" y="615427"/>
                  </a:lnTo>
                  <a:lnTo>
                    <a:pt x="0" y="615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36" name="TextBox 36"/>
          <p:cNvSpPr txBox="1"/>
          <p:nvPr/>
        </p:nvSpPr>
        <p:spPr>
          <a:xfrm>
            <a:off x="1605145" y="3400240"/>
            <a:ext cx="5157635" cy="640879"/>
          </a:xfrm>
          <a:prstGeom prst="rect">
            <a:avLst/>
          </a:prstGeom>
        </p:spPr>
        <p:txBody>
          <a:bodyPr lIns="0" tIns="0" rIns="0" bIns="0" rtlCol="0" anchor="t">
            <a:spAutoFit/>
          </a:bodyPr>
          <a:lstStyle/>
          <a:p>
            <a:pPr algn="l">
              <a:lnSpc>
                <a:spcPts val="5100"/>
              </a:lnSpc>
              <a:spcBef>
                <a:spcPct val="0"/>
              </a:spcBef>
            </a:pPr>
            <a:r>
              <a:rPr lang="en-US" sz="3643" b="1">
                <a:solidFill>
                  <a:srgbClr val="000000"/>
                </a:solidFill>
                <a:latin typeface="Public Sans Bold"/>
                <a:ea typeface="Public Sans Bold"/>
                <a:cs typeface="Public Sans Bold"/>
                <a:sym typeface="Public Sans Bold"/>
              </a:rPr>
              <a:t>Nichole Delemeester</a:t>
            </a:r>
          </a:p>
        </p:txBody>
      </p:sp>
      <p:sp>
        <p:nvSpPr>
          <p:cNvPr id="37" name="TextBox 37"/>
          <p:cNvSpPr txBox="1"/>
          <p:nvPr/>
        </p:nvSpPr>
        <p:spPr>
          <a:xfrm>
            <a:off x="1534809" y="6053916"/>
            <a:ext cx="5157635" cy="640879"/>
          </a:xfrm>
          <a:prstGeom prst="rect">
            <a:avLst/>
          </a:prstGeom>
        </p:spPr>
        <p:txBody>
          <a:bodyPr lIns="0" tIns="0" rIns="0" bIns="0" rtlCol="0" anchor="t">
            <a:spAutoFit/>
          </a:bodyPr>
          <a:lstStyle/>
          <a:p>
            <a:pPr algn="l">
              <a:lnSpc>
                <a:spcPts val="5100"/>
              </a:lnSpc>
              <a:spcBef>
                <a:spcPct val="0"/>
              </a:spcBef>
            </a:pPr>
            <a:r>
              <a:rPr lang="en-US" sz="3643" b="1">
                <a:solidFill>
                  <a:srgbClr val="000000"/>
                </a:solidFill>
                <a:latin typeface="Public Sans Bold"/>
                <a:ea typeface="Public Sans Bold"/>
                <a:cs typeface="Public Sans Bold"/>
                <a:sym typeface="Public Sans Bold"/>
              </a:rPr>
              <a:t>Katrina Hopkins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614</Words>
  <Application>Microsoft Office PowerPoint</Application>
  <PresentationFormat>Custom</PresentationFormat>
  <Paragraphs>62</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Gagalin</vt:lpstr>
      <vt:lpstr>League Gothic</vt:lpstr>
      <vt:lpstr>Canva Sans Bold</vt:lpstr>
      <vt:lpstr>Arial</vt:lpstr>
      <vt:lpstr>Calibri</vt:lpstr>
      <vt:lpstr>Public Sans Bold</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IDEA 24-25  Meeting</dc:title>
  <dc:creator>Delemeester Nichole</dc:creator>
  <cp:lastModifiedBy>Delemeester Nichole</cp:lastModifiedBy>
  <cp:revision>2</cp:revision>
  <dcterms:created xsi:type="dcterms:W3CDTF">2006-08-16T00:00:00Z</dcterms:created>
  <dcterms:modified xsi:type="dcterms:W3CDTF">2024-09-11T19:32:52Z</dcterms:modified>
  <dc:identifier>DAGQeJdFFaU</dc:identifier>
</cp:coreProperties>
</file>